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  <p:sldMasterId id="2147484379" r:id="rId2"/>
    <p:sldMasterId id="2147484408" r:id="rId3"/>
    <p:sldMasterId id="2147484420" r:id="rId4"/>
    <p:sldMasterId id="2147484434" r:id="rId5"/>
    <p:sldMasterId id="2147484446" r:id="rId6"/>
    <p:sldMasterId id="2147484458" r:id="rId7"/>
    <p:sldMasterId id="2147484470" r:id="rId8"/>
  </p:sldMasterIdLst>
  <p:notesMasterIdLst>
    <p:notesMasterId r:id="rId66"/>
  </p:notesMasterIdLst>
  <p:sldIdLst>
    <p:sldId id="317" r:id="rId9"/>
    <p:sldId id="257" r:id="rId10"/>
    <p:sldId id="344" r:id="rId11"/>
    <p:sldId id="339" r:id="rId12"/>
    <p:sldId id="258" r:id="rId13"/>
    <p:sldId id="347" r:id="rId14"/>
    <p:sldId id="348" r:id="rId15"/>
    <p:sldId id="379" r:id="rId16"/>
    <p:sldId id="380" r:id="rId17"/>
    <p:sldId id="319" r:id="rId18"/>
    <p:sldId id="320" r:id="rId19"/>
    <p:sldId id="334" r:id="rId20"/>
    <p:sldId id="335" r:id="rId21"/>
    <p:sldId id="336" r:id="rId22"/>
    <p:sldId id="384" r:id="rId23"/>
    <p:sldId id="385" r:id="rId24"/>
    <p:sldId id="387" r:id="rId25"/>
    <p:sldId id="386" r:id="rId26"/>
    <p:sldId id="322" r:id="rId27"/>
    <p:sldId id="323" r:id="rId28"/>
    <p:sldId id="324" r:id="rId29"/>
    <p:sldId id="325" r:id="rId30"/>
    <p:sldId id="326" r:id="rId31"/>
    <p:sldId id="327" r:id="rId32"/>
    <p:sldId id="340" r:id="rId33"/>
    <p:sldId id="341" r:id="rId34"/>
    <p:sldId id="365" r:id="rId35"/>
    <p:sldId id="366" r:id="rId36"/>
    <p:sldId id="329" r:id="rId37"/>
    <p:sldId id="368" r:id="rId38"/>
    <p:sldId id="369" r:id="rId39"/>
    <p:sldId id="279" r:id="rId40"/>
    <p:sldId id="280" r:id="rId41"/>
    <p:sldId id="281" r:id="rId42"/>
    <p:sldId id="282" r:id="rId43"/>
    <p:sldId id="284" r:id="rId44"/>
    <p:sldId id="285" r:id="rId45"/>
    <p:sldId id="354" r:id="rId46"/>
    <p:sldId id="286" r:id="rId47"/>
    <p:sldId id="293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82" r:id="rId58"/>
    <p:sldId id="378" r:id="rId59"/>
    <p:sldId id="388" r:id="rId60"/>
    <p:sldId id="377" r:id="rId61"/>
    <p:sldId id="311" r:id="rId62"/>
    <p:sldId id="312" r:id="rId63"/>
    <p:sldId id="345" r:id="rId64"/>
    <p:sldId id="381" r:id="rId65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3300"/>
    <a:srgbClr val="CC6600"/>
    <a:srgbClr val="663300"/>
    <a:srgbClr val="FFCC99"/>
    <a:srgbClr val="009900"/>
    <a:srgbClr val="FF5050"/>
    <a:srgbClr val="FF0000"/>
    <a:srgbClr val="FFCC66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6897" autoAdjust="0"/>
  </p:normalViewPr>
  <p:slideViewPr>
    <p:cSldViewPr>
      <p:cViewPr>
        <p:scale>
          <a:sx n="109" d="100"/>
          <a:sy n="109" d="100"/>
        </p:scale>
        <p:origin x="-8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presProps" Target="pres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240608306582554E-3"/>
          <c:y val="0.15894493204458771"/>
          <c:w val="0.48249376749571965"/>
          <c:h val="0.8073275191645373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росходов бюджета муниципального образования «Город Майкоп» в 2023 году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47E-4698-A06A-4ADEE2C0FFC9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AB-46F4-A9CE-FE38F6F7975E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7E-4698-A06A-4ADEE2C0FFC9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47E-4698-A06A-4ADEE2C0FFC9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7E-4698-A06A-4ADEE2C0FFC9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47E-4698-A06A-4ADEE2C0FFC9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1AB-46F4-A9CE-FE38F6F7975E}"/>
              </c:ext>
            </c:extLst>
          </c:dPt>
          <c:dPt>
            <c:idx val="7"/>
            <c:bubble3D val="0"/>
            <c:explosion val="61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7E-4698-A06A-4ADEE2C0FFC9}"/>
              </c:ext>
            </c:extLst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1AB-46F4-A9CE-FE38F6F7975E}"/>
              </c:ext>
            </c:extLst>
          </c:dPt>
          <c:dPt>
            <c:idx val="9"/>
            <c:bubble3D val="0"/>
            <c:explosion val="42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47E-4698-A06A-4ADEE2C0FF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 — 373 485,9 тыс. руб. (6,9 %)</c:v>
                </c:pt>
                <c:pt idx="1">
                  <c:v>Национальная безопасность правоохранительная деятельность — 59 526,4 тыс. руб. (1,1 %)</c:v>
                </c:pt>
                <c:pt idx="2">
                  <c:v>Национальная экономика — 521 622,5 тыс. руб. (9,7 %)</c:v>
                </c:pt>
                <c:pt idx="3">
                  <c:v>Жилищно-коммунальное хозяйство — 1 067 520,0 тыс. руб. (19,8 %)</c:v>
                </c:pt>
                <c:pt idx="4">
                  <c:v>Образование — 2 708 918,4 тыс.руб. (50,3 %)</c:v>
                </c:pt>
                <c:pt idx="5">
                  <c:v>Культура, кинематография — 228 866,6 тыс. руб. (4,3 %)</c:v>
                </c:pt>
                <c:pt idx="6">
                  <c:v>Социальная политика — 279 013,1 тыс. руб. (5,2 %)</c:v>
                </c:pt>
                <c:pt idx="7">
                  <c:v>Физическая культура и спорт — 82 410,4 тыс. руб. (1,5 %)</c:v>
                </c:pt>
                <c:pt idx="8">
                  <c:v>Средства массовой информации — 30 488,0 тыс. руб. (0,6 %)</c:v>
                </c:pt>
                <c:pt idx="9">
                  <c:v>Обслуживание государственного и муниципального долга — 29 198,8 тыс.руб. (0,5 %)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6.940762361606706E-2</c:v>
                </c:pt>
                <c:pt idx="1">
                  <c:v>1.106222742657609E-2</c:v>
                </c:pt>
                <c:pt idx="2">
                  <c:v>9.6936934298381655E-2</c:v>
                </c:pt>
                <c:pt idx="3">
                  <c:v>0.19838506985839066</c:v>
                </c:pt>
                <c:pt idx="4">
                  <c:v>0.50341817111124831</c:v>
                </c:pt>
                <c:pt idx="5">
                  <c:v>4.253195858555564E-2</c:v>
                </c:pt>
                <c:pt idx="6">
                  <c:v>5.1851050411145586E-2</c:v>
                </c:pt>
                <c:pt idx="7">
                  <c:v>1.5314928957825536E-2</c:v>
                </c:pt>
                <c:pt idx="8">
                  <c:v>5.6658086123375813E-3</c:v>
                </c:pt>
                <c:pt idx="9">
                  <c:v>5.426227122471876E-3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47E-4698-A06A-4ADEE2C0FFC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 — 373 485,9 тыс. руб. (6,9 %)</c:v>
                </c:pt>
                <c:pt idx="1">
                  <c:v>Национальная безопасность правоохранительная деятельность — 59 526,4 тыс. руб. (1,1 %)</c:v>
                </c:pt>
                <c:pt idx="2">
                  <c:v>Национальная экономика — 521 622,5 тыс. руб. (9,7 %)</c:v>
                </c:pt>
                <c:pt idx="3">
                  <c:v>Жилищно-коммунальное хозяйство — 1 067 520,0 тыс. руб. (19,8 %)</c:v>
                </c:pt>
                <c:pt idx="4">
                  <c:v>Образование — 2 708 918,4 тыс.руб. (50,3 %)</c:v>
                </c:pt>
                <c:pt idx="5">
                  <c:v>Культура, кинематография — 228 866,6 тыс. руб. (4,3 %)</c:v>
                </c:pt>
                <c:pt idx="6">
                  <c:v>Социальная политика — 279 013,1 тыс. руб. (5,2 %)</c:v>
                </c:pt>
                <c:pt idx="7">
                  <c:v>Физическая культура и спорт — 82 410,4 тыс. руб. (1,5 %)</c:v>
                </c:pt>
                <c:pt idx="8">
                  <c:v>Средства массовой информации — 30 488,0 тыс. руб. (0,6 %)</c:v>
                </c:pt>
                <c:pt idx="9">
                  <c:v>Обслуживание государственного и муниципального долга — 29 198,8 тыс.руб. (0,5 %)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49942643697291528"/>
          <c:y val="2.3981353669987968E-3"/>
          <c:w val="0.49350832446558934"/>
          <c:h val="0.98310575841649261"/>
        </c:manualLayout>
      </c:layout>
      <c:overlay val="1"/>
      <c:txPr>
        <a:bodyPr/>
        <a:lstStyle/>
        <a:p>
          <a:pPr algn="just">
            <a:lnSpc>
              <a:spcPct val="100000"/>
            </a:lnSpc>
            <a:defRPr sz="1050"/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416666666666682E-2"/>
          <c:y val="0.2605342027559055"/>
          <c:w val="0.82916666666666661"/>
          <c:h val="0.653501476377952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C99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5.9180118110236234E-2"/>
                  <c:y val="8.58134842519684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Непрограммные расходы - 447 214,2 тыс. руб.</c:v>
                </c:pt>
                <c:pt idx="1">
                  <c:v>Муниципальные программы - 4 933 835,9 тыс.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8.3000000000000007</c:v>
                </c:pt>
                <c:pt idx="1">
                  <c:v>91.7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zero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335756557609913"/>
          <c:y val="3.5760305721756751E-2"/>
          <c:w val="0.82370387030167391"/>
          <c:h val="0.93841556475208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Лист1!$B$2:$B$7</c:f>
              <c:strCache>
                <c:ptCount val="5"/>
                <c:pt idx="0">
                  <c:v>на 01.01.2018</c:v>
                </c:pt>
                <c:pt idx="1">
                  <c:v>на 01.01.2019</c:v>
                </c:pt>
                <c:pt idx="2">
                  <c:v>на 01.01.2020,</c:v>
                </c:pt>
                <c:pt idx="3">
                  <c:v>на 01.01.2021</c:v>
                </c:pt>
                <c:pt idx="4">
                  <c:v>на 01.01.2022</c:v>
                </c:pt>
              </c:strCache>
            </c:strRef>
          </c:cat>
          <c:val>
            <c:numRef>
              <c:f>Лист1!$C$2:$C$7</c:f>
              <c:numCache>
                <c:formatCode>#,##0.00</c:formatCode>
                <c:ptCount val="6"/>
                <c:pt idx="0">
                  <c:v>554990</c:v>
                </c:pt>
                <c:pt idx="1">
                  <c:v>426681</c:v>
                </c:pt>
                <c:pt idx="2">
                  <c:v>402976.5</c:v>
                </c:pt>
                <c:pt idx="3">
                  <c:v>379282</c:v>
                </c:pt>
                <c:pt idx="4">
                  <c:v>402976.5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1E-47AA-9568-8B98F493C8C1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Коммерческие кредиты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Лист1!$B$2:$B$7</c:f>
              <c:strCache>
                <c:ptCount val="5"/>
                <c:pt idx="0">
                  <c:v>на 01.01.2018</c:v>
                </c:pt>
                <c:pt idx="1">
                  <c:v>на 01.01.2019</c:v>
                </c:pt>
                <c:pt idx="2">
                  <c:v>на 01.01.2020,</c:v>
                </c:pt>
                <c:pt idx="3">
                  <c:v>на 01.01.2021</c:v>
                </c:pt>
                <c:pt idx="4">
                  <c:v>на 01.01.2022</c:v>
                </c:pt>
              </c:strCache>
            </c:strRef>
          </c:cat>
          <c:val>
            <c:numRef>
              <c:f>Лист1!$D$2:$D$7</c:f>
              <c:numCache>
                <c:formatCode>#,##0.00</c:formatCode>
                <c:ptCount val="6"/>
                <c:pt idx="0">
                  <c:v>400000</c:v>
                </c:pt>
                <c:pt idx="1">
                  <c:v>566604.5</c:v>
                </c:pt>
                <c:pt idx="2">
                  <c:v>590309</c:v>
                </c:pt>
                <c:pt idx="3">
                  <c:v>614003.5</c:v>
                </c:pt>
                <c:pt idx="4">
                  <c:v>622023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1E-47AA-9568-8B98F493C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151488"/>
        <c:axId val="125169664"/>
      </c:barChart>
      <c:catAx>
        <c:axId val="12515148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low"/>
        <c:crossAx val="125169664"/>
        <c:crosses val="autoZero"/>
        <c:auto val="1"/>
        <c:lblAlgn val="ctr"/>
        <c:lblOffset val="100"/>
        <c:noMultiLvlLbl val="0"/>
      </c:catAx>
      <c:valAx>
        <c:axId val="12516966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ru-RU"/>
          </a:p>
        </c:txPr>
        <c:crossAx val="125151488"/>
        <c:crosses val="autoZero"/>
        <c:crossBetween val="between"/>
        <c:majorUnit val="300000"/>
      </c:valAx>
    </c:plotArea>
    <c:legend>
      <c:legendPos val="r"/>
      <c:legendEntry>
        <c:idx val="0"/>
        <c:txPr>
          <a:bodyPr/>
          <a:lstStyle/>
          <a:p>
            <a:pPr>
              <a:defRPr sz="1400" baseline="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82623204139981854"/>
          <c:y val="0.45101353767673086"/>
          <c:w val="0.16436089083495725"/>
          <c:h val="0.28498849178892682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3CE1F4-A42C-4BDB-B5A2-EE8A5708BF40}" type="doc">
      <dgm:prSet loTypeId="urn:microsoft.com/office/officeart/2005/8/layout/cycle6" loCatId="cycle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0A02C37-C84C-4C71-ABDA-C06C8C8A92BC}">
      <dgm:prSet phldrT="[Текст]" custT="1"/>
      <dgm:spPr>
        <a:xfrm>
          <a:off x="3030728" y="-163005"/>
          <a:ext cx="1766922" cy="1643648"/>
        </a:xfrm>
        <a:prstGeom prst="roundRect">
          <a:avLst/>
        </a:prstGeom>
      </dgm:spPr>
      <dgm:t>
        <a:bodyPr/>
        <a:lstStyle/>
        <a:p>
          <a:r>
            <a:rPr lang="ru-RU" sz="1100" b="1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Разработка прогноза социально-экономического развития на очередной финансовый год и на плановый период</a:t>
          </a:r>
          <a:endParaRPr lang="ru-RU" sz="110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058A7725-1414-4274-85FD-4E9767F4830C}" type="parTrans" cxnId="{5392BB81-6A0F-41AB-8B2A-9EA36EEE4CA5}">
      <dgm:prSet/>
      <dgm:spPr/>
      <dgm:t>
        <a:bodyPr/>
        <a:lstStyle/>
        <a:p>
          <a:endParaRPr lang="ru-RU"/>
        </a:p>
      </dgm:t>
    </dgm:pt>
    <dgm:pt modelId="{30C69618-8C47-46B5-80E7-6C7D32E6B103}" type="sibTrans" cxnId="{5392BB81-6A0F-41AB-8B2A-9EA36EEE4CA5}">
      <dgm:prSet/>
      <dgm:spPr>
        <a:xfrm>
          <a:off x="4749810" y="-2025295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47238" y="2826307"/>
              </a:moveTo>
              <a:arcTo wR="2356803" hR="2356803" stAng="10110546" swAng="430654"/>
            </a:path>
          </a:pathLst>
        </a:custGeom>
      </dgm:spPr>
      <dgm:t>
        <a:bodyPr/>
        <a:lstStyle/>
        <a:p>
          <a:endParaRPr lang="ru-RU"/>
        </a:p>
      </dgm:t>
    </dgm:pt>
    <dgm:pt modelId="{15F07381-E0DC-41D5-A795-66AF4E43610E}">
      <dgm:prSet phldrT="[Текст]" custT="1"/>
      <dgm:spPr>
        <a:xfrm>
          <a:off x="3195065" y="3945420"/>
          <a:ext cx="1766922" cy="1643648"/>
        </a:xfrm>
        <a:prstGeom prst="roundRect">
          <a:avLst/>
        </a:prstGeom>
      </dgm:spPr>
      <dgm:t>
        <a:bodyPr/>
        <a:lstStyle/>
        <a:p>
          <a:pPr algn="ctr"/>
          <a:r>
            <a:rPr lang="ru-RU" sz="1100" b="1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Исполнение бюджета муниципального образования</a:t>
          </a:r>
          <a:endParaRPr lang="ru-RU" sz="1100" b="1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7A3F6C6-9389-4E38-8208-BF49B99710B3}" type="parTrans" cxnId="{60CE3282-86F5-4786-A1B1-664E1E8A8D27}">
      <dgm:prSet/>
      <dgm:spPr/>
      <dgm:t>
        <a:bodyPr/>
        <a:lstStyle/>
        <a:p>
          <a:endParaRPr lang="ru-RU"/>
        </a:p>
      </dgm:t>
    </dgm:pt>
    <dgm:pt modelId="{A09A4B40-F875-4E1E-99C7-FE25DB8E8044}" type="sibTrans" cxnId="{60CE3282-86F5-4786-A1B1-664E1E8A8D27}">
      <dgm:prSet/>
      <dgm:spPr>
        <a:xfrm>
          <a:off x="-1419941" y="2908343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4615773" y="1684811"/>
              </a:moveTo>
              <a:arcTo wR="2356803" hR="2356803" stAng="20606008" swAng="383606"/>
            </a:path>
          </a:pathLst>
        </a:custGeom>
      </dgm:spPr>
      <dgm:t>
        <a:bodyPr/>
        <a:lstStyle/>
        <a:p>
          <a:endParaRPr lang="ru-RU"/>
        </a:p>
      </dgm:t>
    </dgm:pt>
    <dgm:pt modelId="{2A15DABD-7DC8-42D9-B3F8-E2F78FB1BBE4}">
      <dgm:prSet phldrT="[Текст]" custT="1"/>
      <dgm:spPr>
        <a:xfrm>
          <a:off x="1490162" y="3452402"/>
          <a:ext cx="1766922" cy="1643648"/>
        </a:xfrm>
        <a:prstGeom prst="roundRect">
          <a:avLst/>
        </a:prstGeom>
      </dgm:spPr>
      <dgm:t>
        <a:bodyPr/>
        <a:lstStyle/>
        <a:p>
          <a:pPr algn="ctr"/>
          <a:r>
            <a:rPr lang="ru-RU" sz="1100" b="1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Осуществление бюджетного учета</a:t>
          </a:r>
          <a:endParaRPr lang="ru-RU" sz="1100" b="1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2B4FC7F-E68E-4766-A5C9-9959E1EEC54B}" type="parTrans" cxnId="{F72534AB-FE7B-47B8-9583-03C1E2FCB368}">
      <dgm:prSet/>
      <dgm:spPr/>
      <dgm:t>
        <a:bodyPr/>
        <a:lstStyle/>
        <a:p>
          <a:endParaRPr lang="ru-RU"/>
        </a:p>
      </dgm:t>
    </dgm:pt>
    <dgm:pt modelId="{395230B6-400E-487F-8AE6-DD3ED4C74D5F}" type="sibTrans" cxnId="{F72534AB-FE7B-47B8-9583-03C1E2FCB368}">
      <dgm:prSet/>
      <dgm:spPr>
        <a:xfrm>
          <a:off x="-2453376" y="2389957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4327356" y="1063960"/>
              </a:moveTo>
              <a:arcTo wR="2356803" hR="2356803" stAng="19603913" swAng="259372"/>
            </a:path>
          </a:pathLst>
        </a:custGeom>
      </dgm:spPr>
      <dgm:t>
        <a:bodyPr/>
        <a:lstStyle/>
        <a:p>
          <a:endParaRPr lang="ru-RU"/>
        </a:p>
      </dgm:t>
    </dgm:pt>
    <dgm:pt modelId="{8BACFC99-3FF8-4C14-AAE1-6C6E7713E096}">
      <dgm:prSet phldrT="[Текст]" custT="1"/>
      <dgm:spPr>
        <a:xfrm>
          <a:off x="894348" y="1964069"/>
          <a:ext cx="1766922" cy="1643648"/>
        </a:xfrm>
        <a:prstGeom prst="roundRect">
          <a:avLst/>
        </a:prstGeom>
      </dgm:spPr>
      <dgm:t>
        <a:bodyPr/>
        <a:lstStyle/>
        <a:p>
          <a:pPr algn="ctr"/>
          <a:r>
            <a:rPr lang="ru-RU" sz="1100" b="1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Утверждение отчета об исполнении бюджета муниципального образования</a:t>
          </a:r>
          <a:endParaRPr lang="ru-RU" sz="1100" b="1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950B882-A6E7-4117-925C-051C4AAF790E}" type="parTrans" cxnId="{827BABB1-A6EC-4618-9127-7909EF23CE69}">
      <dgm:prSet/>
      <dgm:spPr/>
      <dgm:t>
        <a:bodyPr/>
        <a:lstStyle/>
        <a:p>
          <a:endParaRPr lang="ru-RU"/>
        </a:p>
      </dgm:t>
    </dgm:pt>
    <dgm:pt modelId="{E6ED0F00-8FED-4617-BF64-1A013BD920C9}" type="sibTrans" cxnId="{827BABB1-A6EC-4618-9127-7909EF23CE69}">
      <dgm:prSet/>
      <dgm:spPr>
        <a:xfrm>
          <a:off x="-1860314" y="-2286292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3758698" y="4251324"/>
              </a:moveTo>
              <a:arcTo wR="2356803" hR="2356803" stAng="3209972" swAng="231173"/>
            </a:path>
          </a:pathLst>
        </a:custGeom>
      </dgm:spPr>
      <dgm:t>
        <a:bodyPr/>
        <a:lstStyle/>
        <a:p>
          <a:endParaRPr lang="ru-RU"/>
        </a:p>
      </dgm:t>
    </dgm:pt>
    <dgm:pt modelId="{D9B3B3E1-D077-4C3B-8F23-9EBA99A5D05F}">
      <dgm:prSet phldrT="[Текст]" custT="1"/>
      <dgm:spPr>
        <a:xfrm>
          <a:off x="1305188" y="412173"/>
          <a:ext cx="1766922" cy="1643648"/>
        </a:xfrm>
        <a:prstGeom prst="roundRect">
          <a:avLst/>
        </a:prstGeom>
      </dgm:spPr>
      <dgm:t>
        <a:bodyPr/>
        <a:lstStyle/>
        <a:p>
          <a:pPr algn="ctr"/>
          <a:r>
            <a:rPr lang="ru-RU" sz="1100" b="1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Организация и осуществление муниципального финансового контроля</a:t>
          </a:r>
          <a:endParaRPr lang="ru-RU" sz="1100" b="1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2FBF355-5E5E-41CF-B4A3-84B4B6DC2C99}" type="parTrans" cxnId="{6E865A1A-1217-47F8-B063-FA46F9E9316D}">
      <dgm:prSet/>
      <dgm:spPr/>
      <dgm:t>
        <a:bodyPr/>
        <a:lstStyle/>
        <a:p>
          <a:endParaRPr lang="ru-RU"/>
        </a:p>
      </dgm:t>
    </dgm:pt>
    <dgm:pt modelId="{F563A44D-40A2-4B17-94BA-0F1644CBC9E2}" type="sibTrans" cxnId="{6E865A1A-1217-47F8-B063-FA46F9E9316D}">
      <dgm:prSet/>
      <dgm:spPr>
        <a:xfrm>
          <a:off x="-1640201" y="-1885724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4712186" y="2438593"/>
              </a:moveTo>
              <a:arcTo wR="2356803" hR="2356803" stAng="119327" swAng="530473"/>
            </a:path>
          </a:pathLst>
        </a:custGeom>
      </dgm:spPr>
      <dgm:t>
        <a:bodyPr/>
        <a:lstStyle/>
        <a:p>
          <a:endParaRPr lang="ru-RU"/>
        </a:p>
      </dgm:t>
    </dgm:pt>
    <dgm:pt modelId="{6A57A48D-9C84-42BA-875B-247C8EC855BB}">
      <dgm:prSet custT="1"/>
      <dgm:spPr>
        <a:xfrm>
          <a:off x="4756261" y="218184"/>
          <a:ext cx="1766922" cy="1643648"/>
        </a:xfrm>
        <a:prstGeom prst="roundRect">
          <a:avLst/>
        </a:prstGeom>
      </dgm:spPr>
      <dgm:t>
        <a:bodyPr/>
        <a:lstStyle/>
        <a:p>
          <a:pPr algn="ctr"/>
          <a:r>
            <a:rPr lang="ru-RU" sz="1100" b="1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Разработка документов и материалов, необходимых для формирования бюджета муниципального образования</a:t>
          </a:r>
          <a:endParaRPr lang="ru-RU" sz="1100" b="1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B2BD2D2-A1DB-41FE-9899-B3D9FF413870}" type="parTrans" cxnId="{BA350B4E-4905-401B-97CF-4DC3AA6D2BB7}">
      <dgm:prSet/>
      <dgm:spPr/>
      <dgm:t>
        <a:bodyPr/>
        <a:lstStyle/>
        <a:p>
          <a:endParaRPr lang="ru-RU"/>
        </a:p>
      </dgm:t>
    </dgm:pt>
    <dgm:pt modelId="{79D3651D-3190-4231-B595-59285E47E73F}" type="sibTrans" cxnId="{BA350B4E-4905-401B-97CF-4DC3AA6D2BB7}">
      <dgm:prSet/>
      <dgm:spPr>
        <a:xfrm>
          <a:off x="4017572" y="-2844215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2164771" y="4705770"/>
              </a:moveTo>
              <a:arcTo wR="2356803" hR="2356803" stAng="5680417" swAng="494226"/>
            </a:path>
          </a:pathLst>
        </a:custGeom>
      </dgm:spPr>
      <dgm:t>
        <a:bodyPr/>
        <a:lstStyle/>
        <a:p>
          <a:endParaRPr lang="ru-RU"/>
        </a:p>
      </dgm:t>
    </dgm:pt>
    <dgm:pt modelId="{2B2FA20F-9297-4199-B5EA-13153219BDD2}">
      <dgm:prSet custT="1"/>
      <dgm:spPr>
        <a:xfrm>
          <a:off x="5167101" y="1809034"/>
          <a:ext cx="1766922" cy="1643648"/>
        </a:xfrm>
        <a:prstGeom prst="roundRect">
          <a:avLst/>
        </a:prstGeom>
      </dgm:spPr>
      <dgm:t>
        <a:bodyPr/>
        <a:lstStyle/>
        <a:p>
          <a:pPr algn="ctr"/>
          <a:r>
            <a:rPr lang="ru-RU" sz="1100" b="1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Составление проекта бюджета муниципального образования</a:t>
          </a:r>
          <a:endParaRPr lang="ru-RU" sz="1100" b="1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281D0B2-78C6-4DBF-A4F6-1823FB56894E}" type="parTrans" cxnId="{9C91A932-791D-482C-9B51-795C4AC9255E}">
      <dgm:prSet/>
      <dgm:spPr/>
      <dgm:t>
        <a:bodyPr/>
        <a:lstStyle/>
        <a:p>
          <a:endParaRPr lang="ru-RU"/>
        </a:p>
      </dgm:t>
    </dgm:pt>
    <dgm:pt modelId="{A38BA434-9071-48F4-956A-376EE1E979A7}" type="sibTrans" cxnId="{9C91A932-791D-482C-9B51-795C4AC9255E}">
      <dgm:prSet/>
      <dgm:spPr>
        <a:xfrm>
          <a:off x="3675370" y="3449322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2233443" y="3230"/>
              </a:moveTo>
              <a:arcTo wR="2356803" hR="2356803" stAng="16019979" swAng="352118"/>
            </a:path>
          </a:pathLst>
        </a:custGeom>
      </dgm:spPr>
      <dgm:t>
        <a:bodyPr/>
        <a:lstStyle/>
        <a:p>
          <a:endParaRPr lang="ru-RU"/>
        </a:p>
      </dgm:t>
    </dgm:pt>
    <dgm:pt modelId="{CF0A4C1B-16EA-41E3-8D10-9B1D41C4E004}">
      <dgm:prSet custT="1"/>
      <dgm:spPr>
        <a:xfrm>
          <a:off x="4756258" y="3452399"/>
          <a:ext cx="1766922" cy="1643648"/>
        </a:xfrm>
        <a:prstGeom prst="roundRect">
          <a:avLst/>
        </a:prstGeom>
      </dgm:spPr>
      <dgm:t>
        <a:bodyPr/>
        <a:lstStyle/>
        <a:p>
          <a:pPr algn="ctr"/>
          <a:r>
            <a:rPr lang="ru-RU" sz="1100" b="1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Рассмотрение и утверждение бюджета муниципального образования</a:t>
          </a:r>
          <a:endParaRPr lang="ru-RU" sz="1100" b="1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D13A8F7-D77D-404D-88C7-C693DE4C7F15}" type="parTrans" cxnId="{50301394-3048-4583-A68F-4102B119BD7B}">
      <dgm:prSet/>
      <dgm:spPr/>
      <dgm:t>
        <a:bodyPr/>
        <a:lstStyle/>
        <a:p>
          <a:endParaRPr lang="ru-RU"/>
        </a:p>
      </dgm:t>
    </dgm:pt>
    <dgm:pt modelId="{33E98268-AE54-40E4-A731-A66F4C83E43C}" type="sibTrans" cxnId="{50301394-3048-4583-A68F-4102B119BD7B}">
      <dgm:prSet/>
      <dgm:spPr>
        <a:xfrm>
          <a:off x="4403911" y="3713068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354191" y="1114198"/>
              </a:moveTo>
              <a:arcTo wR="2356803" hR="2356803" stAng="12709156" swAng="500879"/>
            </a:path>
          </a:pathLst>
        </a:custGeom>
      </dgm:spPr>
      <dgm:t>
        <a:bodyPr/>
        <a:lstStyle/>
        <a:p>
          <a:endParaRPr lang="ru-RU"/>
        </a:p>
      </dgm:t>
    </dgm:pt>
    <dgm:pt modelId="{103F83ED-EFDE-447D-AD95-0DCDD86361CE}" type="pres">
      <dgm:prSet presAssocID="{BF3CE1F4-A42C-4BDB-B5A2-EE8A5708BF4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6C8089-1307-422A-B895-E8178A430B22}" type="pres">
      <dgm:prSet presAssocID="{F0A02C37-C84C-4C71-ABDA-C06C8C8A92BC}" presName="node" presStyleLbl="node1" presStyleIdx="0" presStyleCnt="8" custScaleX="168999" custScaleY="241859" custRadScaleRad="86766" custRadScaleInc="-22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69F71-4D0E-4495-94DA-59A974C4BCAC}" type="pres">
      <dgm:prSet presAssocID="{F0A02C37-C84C-4C71-ABDA-C06C8C8A92BC}" presName="spNode" presStyleCnt="0"/>
      <dgm:spPr/>
      <dgm:t>
        <a:bodyPr/>
        <a:lstStyle/>
        <a:p>
          <a:endParaRPr lang="ru-RU"/>
        </a:p>
      </dgm:t>
    </dgm:pt>
    <dgm:pt modelId="{1DFBC488-27A1-4562-9206-18F145E11C1C}" type="pres">
      <dgm:prSet presAssocID="{30C69618-8C47-46B5-80E7-6C7D32E6B103}" presName="sibTrans" presStyleLbl="sibTrans1D1" presStyleIdx="0" presStyleCnt="8"/>
      <dgm:spPr/>
      <dgm:t>
        <a:bodyPr/>
        <a:lstStyle/>
        <a:p>
          <a:endParaRPr lang="ru-RU"/>
        </a:p>
      </dgm:t>
    </dgm:pt>
    <dgm:pt modelId="{F4AA89FF-98E6-4147-BF03-044A764D1765}" type="pres">
      <dgm:prSet presAssocID="{6A57A48D-9C84-42BA-875B-247C8EC855BB}" presName="node" presStyleLbl="node1" presStyleIdx="1" presStyleCnt="8" custScaleX="168999" custScaleY="241859" custRadScaleRad="98049" custRadScaleInc="-6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25E34-F665-4774-B382-9E73DF29904B}" type="pres">
      <dgm:prSet presAssocID="{6A57A48D-9C84-42BA-875B-247C8EC855BB}" presName="spNode" presStyleCnt="0"/>
      <dgm:spPr/>
      <dgm:t>
        <a:bodyPr/>
        <a:lstStyle/>
        <a:p>
          <a:endParaRPr lang="ru-RU"/>
        </a:p>
      </dgm:t>
    </dgm:pt>
    <dgm:pt modelId="{F63878BA-47F9-4A6F-BB24-EEC2D43CA72D}" type="pres">
      <dgm:prSet presAssocID="{79D3651D-3190-4231-B595-59285E47E73F}" presName="sibTrans" presStyleLbl="sibTrans1D1" presStyleIdx="1" presStyleCnt="8"/>
      <dgm:spPr/>
      <dgm:t>
        <a:bodyPr/>
        <a:lstStyle/>
        <a:p>
          <a:endParaRPr lang="ru-RU"/>
        </a:p>
      </dgm:t>
    </dgm:pt>
    <dgm:pt modelId="{025ED023-6DE6-4389-BD4E-3F94181FE4B3}" type="pres">
      <dgm:prSet presAssocID="{2B2FA20F-9297-4199-B5EA-13153219BDD2}" presName="node" presStyleLbl="node1" presStyleIdx="2" presStyleCnt="8" custScaleX="168999" custScaleY="241859" custRadScaleRad="85680" custRadScaleInc="-13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6421E-3C1B-45C9-9637-9329BF7CC708}" type="pres">
      <dgm:prSet presAssocID="{2B2FA20F-9297-4199-B5EA-13153219BDD2}" presName="spNode" presStyleCnt="0"/>
      <dgm:spPr/>
      <dgm:t>
        <a:bodyPr/>
        <a:lstStyle/>
        <a:p>
          <a:endParaRPr lang="ru-RU"/>
        </a:p>
      </dgm:t>
    </dgm:pt>
    <dgm:pt modelId="{4C7C2E5C-DC22-4101-9830-F1603A71893B}" type="pres">
      <dgm:prSet presAssocID="{A38BA434-9071-48F4-956A-376EE1E979A7}" presName="sibTrans" presStyleLbl="sibTrans1D1" presStyleIdx="2" presStyleCnt="8"/>
      <dgm:spPr/>
      <dgm:t>
        <a:bodyPr/>
        <a:lstStyle/>
        <a:p>
          <a:endParaRPr lang="ru-RU"/>
        </a:p>
      </dgm:t>
    </dgm:pt>
    <dgm:pt modelId="{0002EEFF-BE11-46BB-9CAB-12DCA5DB1210}" type="pres">
      <dgm:prSet presAssocID="{CF0A4C1B-16EA-41E3-8D10-9B1D41C4E004}" presName="node" presStyleLbl="node1" presStyleIdx="3" presStyleCnt="8" custScaleX="168999" custScaleY="241859" custRadScaleRad="95450" custRadScaleInc="-4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2BB67-E2B4-437D-8F47-EDFCCA73076E}" type="pres">
      <dgm:prSet presAssocID="{CF0A4C1B-16EA-41E3-8D10-9B1D41C4E004}" presName="spNode" presStyleCnt="0"/>
      <dgm:spPr/>
      <dgm:t>
        <a:bodyPr/>
        <a:lstStyle/>
        <a:p>
          <a:endParaRPr lang="ru-RU"/>
        </a:p>
      </dgm:t>
    </dgm:pt>
    <dgm:pt modelId="{FE0CAC93-47EE-48A0-AE44-6777D6AB911C}" type="pres">
      <dgm:prSet presAssocID="{33E98268-AE54-40E4-A731-A66F4C83E43C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1AFCE1C-C48F-4835-9E5C-B530F9132F1B}" type="pres">
      <dgm:prSet presAssocID="{15F07381-E0DC-41D5-A795-66AF4E43610E}" presName="node" presStyleLbl="node1" presStyleIdx="4" presStyleCnt="8" custScaleX="168999" custScaleY="241859" custRadScaleRad="87723" custRadScaleInc="-8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F64FBD-CCDE-4911-8621-105250045489}" type="pres">
      <dgm:prSet presAssocID="{15F07381-E0DC-41D5-A795-66AF4E43610E}" presName="spNode" presStyleCnt="0"/>
      <dgm:spPr/>
      <dgm:t>
        <a:bodyPr/>
        <a:lstStyle/>
        <a:p>
          <a:endParaRPr lang="ru-RU"/>
        </a:p>
      </dgm:t>
    </dgm:pt>
    <dgm:pt modelId="{14DAEB5B-AF54-47DE-8FBB-21473F1F6E24}" type="pres">
      <dgm:prSet presAssocID="{A09A4B40-F875-4E1E-99C7-FE25DB8E8044}" presName="sibTrans" presStyleLbl="sibTrans1D1" presStyleIdx="4" presStyleCnt="8"/>
      <dgm:spPr/>
      <dgm:t>
        <a:bodyPr/>
        <a:lstStyle/>
        <a:p>
          <a:endParaRPr lang="ru-RU"/>
        </a:p>
      </dgm:t>
    </dgm:pt>
    <dgm:pt modelId="{EE3BC13C-4FEE-43BE-8704-60B58B15DC45}" type="pres">
      <dgm:prSet presAssocID="{2A15DABD-7DC8-42D9-B3F8-E2F78FB1BBE4}" presName="node" presStyleLbl="node1" presStyleIdx="5" presStyleCnt="8" custScaleX="168999" custScaleY="241859" custRadScaleRad="97025" custRadScaleInc="10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63127-F876-43CD-B647-59CC079CF925}" type="pres">
      <dgm:prSet presAssocID="{2A15DABD-7DC8-42D9-B3F8-E2F78FB1BBE4}" presName="spNode" presStyleCnt="0"/>
      <dgm:spPr/>
      <dgm:t>
        <a:bodyPr/>
        <a:lstStyle/>
        <a:p>
          <a:endParaRPr lang="ru-RU"/>
        </a:p>
      </dgm:t>
    </dgm:pt>
    <dgm:pt modelId="{2842C95D-ECDE-4AB5-94A8-EF8FA6710A83}" type="pres">
      <dgm:prSet presAssocID="{395230B6-400E-487F-8AE6-DD3ED4C74D5F}" presName="sibTrans" presStyleLbl="sibTrans1D1" presStyleIdx="5" presStyleCnt="8"/>
      <dgm:spPr/>
      <dgm:t>
        <a:bodyPr/>
        <a:lstStyle/>
        <a:p>
          <a:endParaRPr lang="ru-RU"/>
        </a:p>
      </dgm:t>
    </dgm:pt>
    <dgm:pt modelId="{3799DA60-A078-478B-8179-2E026A24E24D}" type="pres">
      <dgm:prSet presAssocID="{8BACFC99-3FF8-4C14-AAE1-6C6E7713E096}" presName="node" presStyleLbl="node1" presStyleIdx="6" presStyleCnt="8" custScaleX="168999" custScaleY="241859" custRadScaleRad="95734" custRadScaleInc="-14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4C86D-A320-4F68-A772-2EB8406AF0A2}" type="pres">
      <dgm:prSet presAssocID="{8BACFC99-3FF8-4C14-AAE1-6C6E7713E096}" presName="spNode" presStyleCnt="0"/>
      <dgm:spPr/>
      <dgm:t>
        <a:bodyPr/>
        <a:lstStyle/>
        <a:p>
          <a:endParaRPr lang="ru-RU"/>
        </a:p>
      </dgm:t>
    </dgm:pt>
    <dgm:pt modelId="{5FD8C923-634A-4865-AC8D-670B45DEBC50}" type="pres">
      <dgm:prSet presAssocID="{E6ED0F00-8FED-4617-BF64-1A013BD920C9}" presName="sibTrans" presStyleLbl="sibTrans1D1" presStyleIdx="6" presStyleCnt="8"/>
      <dgm:spPr/>
      <dgm:t>
        <a:bodyPr/>
        <a:lstStyle/>
        <a:p>
          <a:endParaRPr lang="ru-RU"/>
        </a:p>
      </dgm:t>
    </dgm:pt>
    <dgm:pt modelId="{7D3BB59D-FE9B-4382-A839-60215535FD81}" type="pres">
      <dgm:prSet presAssocID="{D9B3B3E1-D077-4C3B-8F23-9EBA99A5D05F}" presName="node" presStyleLbl="node1" presStyleIdx="7" presStyleCnt="8" custScaleX="168999" custScaleY="241859" custRadScaleRad="99956" custRadScaleInc="-43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7EF7C-4B44-4514-A3A1-28708190E0B1}" type="pres">
      <dgm:prSet presAssocID="{D9B3B3E1-D077-4C3B-8F23-9EBA99A5D05F}" presName="spNode" presStyleCnt="0"/>
      <dgm:spPr/>
      <dgm:t>
        <a:bodyPr/>
        <a:lstStyle/>
        <a:p>
          <a:endParaRPr lang="ru-RU"/>
        </a:p>
      </dgm:t>
    </dgm:pt>
    <dgm:pt modelId="{1B0C1C33-7195-4F83-9D63-3B6EEB9BE448}" type="pres">
      <dgm:prSet presAssocID="{F563A44D-40A2-4B17-94BA-0F1644CBC9E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60CE3282-86F5-4786-A1B1-664E1E8A8D27}" srcId="{BF3CE1F4-A42C-4BDB-B5A2-EE8A5708BF40}" destId="{15F07381-E0DC-41D5-A795-66AF4E43610E}" srcOrd="4" destOrd="0" parTransId="{57A3F6C6-9389-4E38-8208-BF49B99710B3}" sibTransId="{A09A4B40-F875-4E1E-99C7-FE25DB8E8044}"/>
    <dgm:cxn modelId="{3B10D785-3E20-46B4-8094-D1F95DC54F32}" type="presOf" srcId="{395230B6-400E-487F-8AE6-DD3ED4C74D5F}" destId="{2842C95D-ECDE-4AB5-94A8-EF8FA6710A83}" srcOrd="0" destOrd="0" presId="urn:microsoft.com/office/officeart/2005/8/layout/cycle6"/>
    <dgm:cxn modelId="{5392BB81-6A0F-41AB-8B2A-9EA36EEE4CA5}" srcId="{BF3CE1F4-A42C-4BDB-B5A2-EE8A5708BF40}" destId="{F0A02C37-C84C-4C71-ABDA-C06C8C8A92BC}" srcOrd="0" destOrd="0" parTransId="{058A7725-1414-4274-85FD-4E9767F4830C}" sibTransId="{30C69618-8C47-46B5-80E7-6C7D32E6B103}"/>
    <dgm:cxn modelId="{4D188557-70CB-4643-9C18-59838A40A9DD}" type="presOf" srcId="{6A57A48D-9C84-42BA-875B-247C8EC855BB}" destId="{F4AA89FF-98E6-4147-BF03-044A764D1765}" srcOrd="0" destOrd="0" presId="urn:microsoft.com/office/officeart/2005/8/layout/cycle6"/>
    <dgm:cxn modelId="{8617A696-4396-4898-B885-1A198B1747DA}" type="presOf" srcId="{F563A44D-40A2-4B17-94BA-0F1644CBC9E2}" destId="{1B0C1C33-7195-4F83-9D63-3B6EEB9BE448}" srcOrd="0" destOrd="0" presId="urn:microsoft.com/office/officeart/2005/8/layout/cycle6"/>
    <dgm:cxn modelId="{9C91A932-791D-482C-9B51-795C4AC9255E}" srcId="{BF3CE1F4-A42C-4BDB-B5A2-EE8A5708BF40}" destId="{2B2FA20F-9297-4199-B5EA-13153219BDD2}" srcOrd="2" destOrd="0" parTransId="{3281D0B2-78C6-4DBF-A4F6-1823FB56894E}" sibTransId="{A38BA434-9071-48F4-956A-376EE1E979A7}"/>
    <dgm:cxn modelId="{D51AD4FE-87C4-46A7-A850-B1F425FCE067}" type="presOf" srcId="{2B2FA20F-9297-4199-B5EA-13153219BDD2}" destId="{025ED023-6DE6-4389-BD4E-3F94181FE4B3}" srcOrd="0" destOrd="0" presId="urn:microsoft.com/office/officeart/2005/8/layout/cycle6"/>
    <dgm:cxn modelId="{854E8D2B-8754-448C-9878-2392C8A752CC}" type="presOf" srcId="{8BACFC99-3FF8-4C14-AAE1-6C6E7713E096}" destId="{3799DA60-A078-478B-8179-2E026A24E24D}" srcOrd="0" destOrd="0" presId="urn:microsoft.com/office/officeart/2005/8/layout/cycle6"/>
    <dgm:cxn modelId="{827BABB1-A6EC-4618-9127-7909EF23CE69}" srcId="{BF3CE1F4-A42C-4BDB-B5A2-EE8A5708BF40}" destId="{8BACFC99-3FF8-4C14-AAE1-6C6E7713E096}" srcOrd="6" destOrd="0" parTransId="{D950B882-A6E7-4117-925C-051C4AAF790E}" sibTransId="{E6ED0F00-8FED-4617-BF64-1A013BD920C9}"/>
    <dgm:cxn modelId="{5D8929F2-D11A-4CBA-A5FB-E219354138A9}" type="presOf" srcId="{D9B3B3E1-D077-4C3B-8F23-9EBA99A5D05F}" destId="{7D3BB59D-FE9B-4382-A839-60215535FD81}" srcOrd="0" destOrd="0" presId="urn:microsoft.com/office/officeart/2005/8/layout/cycle6"/>
    <dgm:cxn modelId="{0B5447C8-FA33-445E-8FE6-C712EE11AFFC}" type="presOf" srcId="{33E98268-AE54-40E4-A731-A66F4C83E43C}" destId="{FE0CAC93-47EE-48A0-AE44-6777D6AB911C}" srcOrd="0" destOrd="0" presId="urn:microsoft.com/office/officeart/2005/8/layout/cycle6"/>
    <dgm:cxn modelId="{D94D4578-0950-4CF1-AAC1-73413B3CBD0C}" type="presOf" srcId="{BF3CE1F4-A42C-4BDB-B5A2-EE8A5708BF40}" destId="{103F83ED-EFDE-447D-AD95-0DCDD86361CE}" srcOrd="0" destOrd="0" presId="urn:microsoft.com/office/officeart/2005/8/layout/cycle6"/>
    <dgm:cxn modelId="{04CDC23F-B29D-4AB8-985B-F62ABDCC7A37}" type="presOf" srcId="{A38BA434-9071-48F4-956A-376EE1E979A7}" destId="{4C7C2E5C-DC22-4101-9830-F1603A71893B}" srcOrd="0" destOrd="0" presId="urn:microsoft.com/office/officeart/2005/8/layout/cycle6"/>
    <dgm:cxn modelId="{6760E1ED-A179-46D2-ADE8-5A0D80A51EB1}" type="presOf" srcId="{F0A02C37-C84C-4C71-ABDA-C06C8C8A92BC}" destId="{E86C8089-1307-422A-B895-E8178A430B22}" srcOrd="0" destOrd="0" presId="urn:microsoft.com/office/officeart/2005/8/layout/cycle6"/>
    <dgm:cxn modelId="{EB9F3059-CB9A-431C-AFBD-8645C3A3D350}" type="presOf" srcId="{79D3651D-3190-4231-B595-59285E47E73F}" destId="{F63878BA-47F9-4A6F-BB24-EEC2D43CA72D}" srcOrd="0" destOrd="0" presId="urn:microsoft.com/office/officeart/2005/8/layout/cycle6"/>
    <dgm:cxn modelId="{50301394-3048-4583-A68F-4102B119BD7B}" srcId="{BF3CE1F4-A42C-4BDB-B5A2-EE8A5708BF40}" destId="{CF0A4C1B-16EA-41E3-8D10-9B1D41C4E004}" srcOrd="3" destOrd="0" parTransId="{3D13A8F7-D77D-404D-88C7-C693DE4C7F15}" sibTransId="{33E98268-AE54-40E4-A731-A66F4C83E43C}"/>
    <dgm:cxn modelId="{4A0F4D90-2834-498E-9474-72043E9F2127}" type="presOf" srcId="{E6ED0F00-8FED-4617-BF64-1A013BD920C9}" destId="{5FD8C923-634A-4865-AC8D-670B45DEBC50}" srcOrd="0" destOrd="0" presId="urn:microsoft.com/office/officeart/2005/8/layout/cycle6"/>
    <dgm:cxn modelId="{7D51FA37-6EF4-447A-9486-CE0E76AB2694}" type="presOf" srcId="{30C69618-8C47-46B5-80E7-6C7D32E6B103}" destId="{1DFBC488-27A1-4562-9206-18F145E11C1C}" srcOrd="0" destOrd="0" presId="urn:microsoft.com/office/officeart/2005/8/layout/cycle6"/>
    <dgm:cxn modelId="{6E865A1A-1217-47F8-B063-FA46F9E9316D}" srcId="{BF3CE1F4-A42C-4BDB-B5A2-EE8A5708BF40}" destId="{D9B3B3E1-D077-4C3B-8F23-9EBA99A5D05F}" srcOrd="7" destOrd="0" parTransId="{E2FBF355-5E5E-41CF-B4A3-84B4B6DC2C99}" sibTransId="{F563A44D-40A2-4B17-94BA-0F1644CBC9E2}"/>
    <dgm:cxn modelId="{A699F736-57DA-4CCD-BD22-0222D77A49BC}" type="presOf" srcId="{2A15DABD-7DC8-42D9-B3F8-E2F78FB1BBE4}" destId="{EE3BC13C-4FEE-43BE-8704-60B58B15DC45}" srcOrd="0" destOrd="0" presId="urn:microsoft.com/office/officeart/2005/8/layout/cycle6"/>
    <dgm:cxn modelId="{BA350B4E-4905-401B-97CF-4DC3AA6D2BB7}" srcId="{BF3CE1F4-A42C-4BDB-B5A2-EE8A5708BF40}" destId="{6A57A48D-9C84-42BA-875B-247C8EC855BB}" srcOrd="1" destOrd="0" parTransId="{CB2BD2D2-A1DB-41FE-9899-B3D9FF413870}" sibTransId="{79D3651D-3190-4231-B595-59285E47E73F}"/>
    <dgm:cxn modelId="{13B2A9AF-D0DF-4CA3-8CB4-BDBD3B2CA54D}" type="presOf" srcId="{A09A4B40-F875-4E1E-99C7-FE25DB8E8044}" destId="{14DAEB5B-AF54-47DE-8FBB-21473F1F6E24}" srcOrd="0" destOrd="0" presId="urn:microsoft.com/office/officeart/2005/8/layout/cycle6"/>
    <dgm:cxn modelId="{ABC9CC86-ADFD-4B22-ACD8-127979A8440A}" type="presOf" srcId="{CF0A4C1B-16EA-41E3-8D10-9B1D41C4E004}" destId="{0002EEFF-BE11-46BB-9CAB-12DCA5DB1210}" srcOrd="0" destOrd="0" presId="urn:microsoft.com/office/officeart/2005/8/layout/cycle6"/>
    <dgm:cxn modelId="{9914D572-5417-4C14-81B4-DCB065F04713}" type="presOf" srcId="{15F07381-E0DC-41D5-A795-66AF4E43610E}" destId="{01AFCE1C-C48F-4835-9E5C-B530F9132F1B}" srcOrd="0" destOrd="0" presId="urn:microsoft.com/office/officeart/2005/8/layout/cycle6"/>
    <dgm:cxn modelId="{F72534AB-FE7B-47B8-9583-03C1E2FCB368}" srcId="{BF3CE1F4-A42C-4BDB-B5A2-EE8A5708BF40}" destId="{2A15DABD-7DC8-42D9-B3F8-E2F78FB1BBE4}" srcOrd="5" destOrd="0" parTransId="{A2B4FC7F-E68E-4766-A5C9-9959E1EEC54B}" sibTransId="{395230B6-400E-487F-8AE6-DD3ED4C74D5F}"/>
    <dgm:cxn modelId="{7ED06A9C-98F0-498B-8876-872303FAA5B7}" type="presParOf" srcId="{103F83ED-EFDE-447D-AD95-0DCDD86361CE}" destId="{E86C8089-1307-422A-B895-E8178A430B22}" srcOrd="0" destOrd="0" presId="urn:microsoft.com/office/officeart/2005/8/layout/cycle6"/>
    <dgm:cxn modelId="{2A72C211-21C9-476F-9E92-13BFA6A105FA}" type="presParOf" srcId="{103F83ED-EFDE-447D-AD95-0DCDD86361CE}" destId="{5BC69F71-4D0E-4495-94DA-59A974C4BCAC}" srcOrd="1" destOrd="0" presId="urn:microsoft.com/office/officeart/2005/8/layout/cycle6"/>
    <dgm:cxn modelId="{1EF6758F-974A-42EB-9D0E-034A9932D61C}" type="presParOf" srcId="{103F83ED-EFDE-447D-AD95-0DCDD86361CE}" destId="{1DFBC488-27A1-4562-9206-18F145E11C1C}" srcOrd="2" destOrd="0" presId="urn:microsoft.com/office/officeart/2005/8/layout/cycle6"/>
    <dgm:cxn modelId="{146017FC-1B03-48D1-AC4E-7DA3527C8B8D}" type="presParOf" srcId="{103F83ED-EFDE-447D-AD95-0DCDD86361CE}" destId="{F4AA89FF-98E6-4147-BF03-044A764D1765}" srcOrd="3" destOrd="0" presId="urn:microsoft.com/office/officeart/2005/8/layout/cycle6"/>
    <dgm:cxn modelId="{BE6D2FC1-E206-405A-BFEC-B800416FD535}" type="presParOf" srcId="{103F83ED-EFDE-447D-AD95-0DCDD86361CE}" destId="{44F25E34-F665-4774-B382-9E73DF29904B}" srcOrd="4" destOrd="0" presId="urn:microsoft.com/office/officeart/2005/8/layout/cycle6"/>
    <dgm:cxn modelId="{5F1A02C6-3848-4B0A-9352-C270B712260F}" type="presParOf" srcId="{103F83ED-EFDE-447D-AD95-0DCDD86361CE}" destId="{F63878BA-47F9-4A6F-BB24-EEC2D43CA72D}" srcOrd="5" destOrd="0" presId="urn:microsoft.com/office/officeart/2005/8/layout/cycle6"/>
    <dgm:cxn modelId="{A51BFA0F-1A9C-44E9-90B5-4EBB0C37C5DA}" type="presParOf" srcId="{103F83ED-EFDE-447D-AD95-0DCDD86361CE}" destId="{025ED023-6DE6-4389-BD4E-3F94181FE4B3}" srcOrd="6" destOrd="0" presId="urn:microsoft.com/office/officeart/2005/8/layout/cycle6"/>
    <dgm:cxn modelId="{8AD66DF6-A355-428D-97B5-F4B97775D14B}" type="presParOf" srcId="{103F83ED-EFDE-447D-AD95-0DCDD86361CE}" destId="{7566421E-3C1B-45C9-9637-9329BF7CC708}" srcOrd="7" destOrd="0" presId="urn:microsoft.com/office/officeart/2005/8/layout/cycle6"/>
    <dgm:cxn modelId="{153B0B4F-8505-443A-8A95-D7BCCFA231C5}" type="presParOf" srcId="{103F83ED-EFDE-447D-AD95-0DCDD86361CE}" destId="{4C7C2E5C-DC22-4101-9830-F1603A71893B}" srcOrd="8" destOrd="0" presId="urn:microsoft.com/office/officeart/2005/8/layout/cycle6"/>
    <dgm:cxn modelId="{CC2FBF97-C2B2-4229-92F6-CD9A36C40958}" type="presParOf" srcId="{103F83ED-EFDE-447D-AD95-0DCDD86361CE}" destId="{0002EEFF-BE11-46BB-9CAB-12DCA5DB1210}" srcOrd="9" destOrd="0" presId="urn:microsoft.com/office/officeart/2005/8/layout/cycle6"/>
    <dgm:cxn modelId="{CDA29735-2250-4066-B53A-8346E16DA4A8}" type="presParOf" srcId="{103F83ED-EFDE-447D-AD95-0DCDD86361CE}" destId="{5DC2BB67-E2B4-437D-8F47-EDFCCA73076E}" srcOrd="10" destOrd="0" presId="urn:microsoft.com/office/officeart/2005/8/layout/cycle6"/>
    <dgm:cxn modelId="{9E450563-69B9-4A23-9FB6-1766166B346B}" type="presParOf" srcId="{103F83ED-EFDE-447D-AD95-0DCDD86361CE}" destId="{FE0CAC93-47EE-48A0-AE44-6777D6AB911C}" srcOrd="11" destOrd="0" presId="urn:microsoft.com/office/officeart/2005/8/layout/cycle6"/>
    <dgm:cxn modelId="{AF53BAAB-FADA-46F7-BD21-A8BCFE23180A}" type="presParOf" srcId="{103F83ED-EFDE-447D-AD95-0DCDD86361CE}" destId="{01AFCE1C-C48F-4835-9E5C-B530F9132F1B}" srcOrd="12" destOrd="0" presId="urn:microsoft.com/office/officeart/2005/8/layout/cycle6"/>
    <dgm:cxn modelId="{61FB8DE5-56FC-4D30-9ED5-4AAB1D3FC192}" type="presParOf" srcId="{103F83ED-EFDE-447D-AD95-0DCDD86361CE}" destId="{1DF64FBD-CCDE-4911-8621-105250045489}" srcOrd="13" destOrd="0" presId="urn:microsoft.com/office/officeart/2005/8/layout/cycle6"/>
    <dgm:cxn modelId="{C497EC2C-FAE8-4222-91AC-56ACB2281B24}" type="presParOf" srcId="{103F83ED-EFDE-447D-AD95-0DCDD86361CE}" destId="{14DAEB5B-AF54-47DE-8FBB-21473F1F6E24}" srcOrd="14" destOrd="0" presId="urn:microsoft.com/office/officeart/2005/8/layout/cycle6"/>
    <dgm:cxn modelId="{C3F3DDF7-90C2-4572-B5F9-CF24FB5ED9BB}" type="presParOf" srcId="{103F83ED-EFDE-447D-AD95-0DCDD86361CE}" destId="{EE3BC13C-4FEE-43BE-8704-60B58B15DC45}" srcOrd="15" destOrd="0" presId="urn:microsoft.com/office/officeart/2005/8/layout/cycle6"/>
    <dgm:cxn modelId="{EFC41349-4045-4811-AD55-CA810F87A4AB}" type="presParOf" srcId="{103F83ED-EFDE-447D-AD95-0DCDD86361CE}" destId="{3A063127-F876-43CD-B647-59CC079CF925}" srcOrd="16" destOrd="0" presId="urn:microsoft.com/office/officeart/2005/8/layout/cycle6"/>
    <dgm:cxn modelId="{A7D3A3F1-6F38-41E3-8C23-DF91505CB41C}" type="presParOf" srcId="{103F83ED-EFDE-447D-AD95-0DCDD86361CE}" destId="{2842C95D-ECDE-4AB5-94A8-EF8FA6710A83}" srcOrd="17" destOrd="0" presId="urn:microsoft.com/office/officeart/2005/8/layout/cycle6"/>
    <dgm:cxn modelId="{7276A595-2BB3-40F4-BCBE-B8A2AE1B68C0}" type="presParOf" srcId="{103F83ED-EFDE-447D-AD95-0DCDD86361CE}" destId="{3799DA60-A078-478B-8179-2E026A24E24D}" srcOrd="18" destOrd="0" presId="urn:microsoft.com/office/officeart/2005/8/layout/cycle6"/>
    <dgm:cxn modelId="{BF6D664C-1C19-426C-ACC9-9CA5F509D815}" type="presParOf" srcId="{103F83ED-EFDE-447D-AD95-0DCDD86361CE}" destId="{A4E4C86D-A320-4F68-A772-2EB8406AF0A2}" srcOrd="19" destOrd="0" presId="urn:microsoft.com/office/officeart/2005/8/layout/cycle6"/>
    <dgm:cxn modelId="{53BF1AD8-A2BB-4101-A5B6-F1230D5B1F42}" type="presParOf" srcId="{103F83ED-EFDE-447D-AD95-0DCDD86361CE}" destId="{5FD8C923-634A-4865-AC8D-670B45DEBC50}" srcOrd="20" destOrd="0" presId="urn:microsoft.com/office/officeart/2005/8/layout/cycle6"/>
    <dgm:cxn modelId="{CEE4A8FF-D56A-499F-9CED-9B89D2CC9333}" type="presParOf" srcId="{103F83ED-EFDE-447D-AD95-0DCDD86361CE}" destId="{7D3BB59D-FE9B-4382-A839-60215535FD81}" srcOrd="21" destOrd="0" presId="urn:microsoft.com/office/officeart/2005/8/layout/cycle6"/>
    <dgm:cxn modelId="{B8EDECA6-87D0-4363-83AC-6CE0ECE9FEE2}" type="presParOf" srcId="{103F83ED-EFDE-447D-AD95-0DCDD86361CE}" destId="{8D47EF7C-4B44-4514-A3A1-28708190E0B1}" srcOrd="22" destOrd="0" presId="urn:microsoft.com/office/officeart/2005/8/layout/cycle6"/>
    <dgm:cxn modelId="{97C194E9-F756-4936-9631-E66281E52923}" type="presParOf" srcId="{103F83ED-EFDE-447D-AD95-0DCDD86361CE}" destId="{1B0C1C33-7195-4F83-9D63-3B6EEB9BE448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5EDAB2-4C19-44FE-9D8E-F5C8176EBCF3}" type="doc">
      <dgm:prSet loTypeId="urn:microsoft.com/office/officeart/2005/8/layout/vList5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7547621-BD2E-41D7-9D6A-0FE907025342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Налоговые доходы</a:t>
          </a:r>
          <a:endParaRPr lang="ru-RU" sz="2000" dirty="0">
            <a:solidFill>
              <a:schemeClr val="bg1"/>
            </a:solidFill>
          </a:endParaRPr>
        </a:p>
      </dgm:t>
    </dgm:pt>
    <dgm:pt modelId="{36DB1BD2-C52D-4327-A550-C7D386F9C0A0}" type="parTrans" cxnId="{F35EC59C-0D98-4101-9465-DB573E6AB928}">
      <dgm:prSet/>
      <dgm:spPr/>
      <dgm:t>
        <a:bodyPr/>
        <a:lstStyle/>
        <a:p>
          <a:endParaRPr lang="ru-RU"/>
        </a:p>
      </dgm:t>
    </dgm:pt>
    <dgm:pt modelId="{0366D389-8354-429B-9B31-9A3A25B78B57}" type="sibTrans" cxnId="{F35EC59C-0D98-4101-9465-DB573E6AB928}">
      <dgm:prSet/>
      <dgm:spPr/>
      <dgm:t>
        <a:bodyPr/>
        <a:lstStyle/>
        <a:p>
          <a:endParaRPr lang="ru-RU"/>
        </a:p>
      </dgm:t>
    </dgm:pt>
    <dgm:pt modelId="{D53348B4-393C-446B-96E1-45AC6D2958C1}">
      <dgm:prSet phldrT="[Текст]"/>
      <dgm:spPr/>
      <dgm:t>
        <a:bodyPr/>
        <a:lstStyle/>
        <a:p>
          <a:r>
            <a:rPr lang="ru-RU" dirty="0" smtClean="0"/>
            <a:t>2023 </a:t>
          </a:r>
          <a:r>
            <a:rPr lang="ru-RU" dirty="0" smtClean="0">
              <a:latin typeface="Times New Roman"/>
              <a:cs typeface="Times New Roman"/>
            </a:rPr>
            <a:t>−</a:t>
          </a:r>
          <a:r>
            <a:rPr lang="en-US" dirty="0" smtClean="0">
              <a:latin typeface="Times New Roman"/>
              <a:cs typeface="Times New Roman"/>
            </a:rPr>
            <a:t> 1 870 300,0</a:t>
          </a:r>
          <a:endParaRPr lang="ru-RU" dirty="0"/>
        </a:p>
      </dgm:t>
    </dgm:pt>
    <dgm:pt modelId="{839F944E-4A2A-418A-9A1A-453F358FB784}" type="parTrans" cxnId="{E93E4ADA-ED0F-45D1-B81F-4ACF6A5C1E03}">
      <dgm:prSet/>
      <dgm:spPr/>
      <dgm:t>
        <a:bodyPr/>
        <a:lstStyle/>
        <a:p>
          <a:endParaRPr lang="ru-RU"/>
        </a:p>
      </dgm:t>
    </dgm:pt>
    <dgm:pt modelId="{89886BB7-6FC3-4977-B8EA-74B4769F6C2E}" type="sibTrans" cxnId="{E93E4ADA-ED0F-45D1-B81F-4ACF6A5C1E03}">
      <dgm:prSet/>
      <dgm:spPr/>
      <dgm:t>
        <a:bodyPr/>
        <a:lstStyle/>
        <a:p>
          <a:endParaRPr lang="ru-RU"/>
        </a:p>
      </dgm:t>
    </dgm:pt>
    <dgm:pt modelId="{A294346D-B50D-47FF-9854-DDD14047F5BD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Неналоговые доходы</a:t>
          </a:r>
          <a:endParaRPr lang="ru-RU" sz="2000" dirty="0">
            <a:solidFill>
              <a:schemeClr val="bg1"/>
            </a:solidFill>
          </a:endParaRPr>
        </a:p>
      </dgm:t>
    </dgm:pt>
    <dgm:pt modelId="{40EFB033-C4B3-468B-961B-B82A0CAE928C}" type="parTrans" cxnId="{71B09636-D201-4D0A-9C21-0D87A30AC901}">
      <dgm:prSet/>
      <dgm:spPr/>
      <dgm:t>
        <a:bodyPr/>
        <a:lstStyle/>
        <a:p>
          <a:endParaRPr lang="ru-RU"/>
        </a:p>
      </dgm:t>
    </dgm:pt>
    <dgm:pt modelId="{85A0081B-875F-472C-91A6-FE2B3D426DBF}" type="sibTrans" cxnId="{71B09636-D201-4D0A-9C21-0D87A30AC901}">
      <dgm:prSet/>
      <dgm:spPr/>
      <dgm:t>
        <a:bodyPr/>
        <a:lstStyle/>
        <a:p>
          <a:endParaRPr lang="ru-RU"/>
        </a:p>
      </dgm:t>
    </dgm:pt>
    <dgm:pt modelId="{8102D048-35B8-4E0A-B84D-BC2720B6AA62}">
      <dgm:prSet phldrT="[Текст]"/>
      <dgm:spPr/>
      <dgm:t>
        <a:bodyPr/>
        <a:lstStyle/>
        <a:p>
          <a:r>
            <a:rPr lang="ru-RU" dirty="0" smtClean="0"/>
            <a:t>2023 </a:t>
          </a:r>
          <a:r>
            <a:rPr lang="ru-RU" dirty="0" smtClean="0">
              <a:latin typeface="Times New Roman"/>
              <a:cs typeface="Times New Roman"/>
            </a:rPr>
            <a:t>−</a:t>
          </a:r>
          <a:r>
            <a:rPr lang="en-US" dirty="0" smtClean="0">
              <a:latin typeface="Times New Roman"/>
              <a:cs typeface="Times New Roman"/>
            </a:rPr>
            <a:t> 148 131,7</a:t>
          </a:r>
          <a:endParaRPr lang="ru-RU" dirty="0"/>
        </a:p>
      </dgm:t>
    </dgm:pt>
    <dgm:pt modelId="{A0F21964-BC3A-47AC-BEDC-E0D5B40A9E94}" type="parTrans" cxnId="{0955FE57-6483-4D4C-B8D6-06C5A21B2FDA}">
      <dgm:prSet/>
      <dgm:spPr/>
      <dgm:t>
        <a:bodyPr/>
        <a:lstStyle/>
        <a:p>
          <a:endParaRPr lang="ru-RU"/>
        </a:p>
      </dgm:t>
    </dgm:pt>
    <dgm:pt modelId="{01F2A603-10CF-483E-89C0-1F47DA8BE7BE}" type="sibTrans" cxnId="{0955FE57-6483-4D4C-B8D6-06C5A21B2FDA}">
      <dgm:prSet/>
      <dgm:spPr/>
      <dgm:t>
        <a:bodyPr/>
        <a:lstStyle/>
        <a:p>
          <a:endParaRPr lang="ru-RU"/>
        </a:p>
      </dgm:t>
    </dgm:pt>
    <dgm:pt modelId="{D42A43A4-A94A-4C52-9661-679D0A09029C}">
      <dgm:prSet phldrT="[Текст]"/>
      <dgm:spPr/>
      <dgm:t>
        <a:bodyPr/>
        <a:lstStyle/>
        <a:p>
          <a:r>
            <a:rPr lang="ru-RU" dirty="0" smtClean="0"/>
            <a:t>2024 </a:t>
          </a:r>
          <a:r>
            <a:rPr lang="ru-RU" dirty="0" smtClean="0">
              <a:latin typeface="Times New Roman"/>
              <a:cs typeface="Times New Roman"/>
            </a:rPr>
            <a:t>−</a:t>
          </a:r>
          <a:r>
            <a:rPr lang="en-US" dirty="0" smtClean="0">
              <a:latin typeface="Times New Roman"/>
              <a:cs typeface="Times New Roman"/>
            </a:rPr>
            <a:t> 146 098,3</a:t>
          </a:r>
          <a:endParaRPr lang="ru-RU" dirty="0"/>
        </a:p>
      </dgm:t>
    </dgm:pt>
    <dgm:pt modelId="{64A63229-BDC1-48D3-B637-0F1375848848}" type="parTrans" cxnId="{B107E014-FA1D-471D-A74E-F5AD83A193A9}">
      <dgm:prSet/>
      <dgm:spPr/>
      <dgm:t>
        <a:bodyPr/>
        <a:lstStyle/>
        <a:p>
          <a:endParaRPr lang="ru-RU"/>
        </a:p>
      </dgm:t>
    </dgm:pt>
    <dgm:pt modelId="{86F1F02A-C0F3-4FC8-A233-4FDBA4D3DA20}" type="sibTrans" cxnId="{B107E014-FA1D-471D-A74E-F5AD83A193A9}">
      <dgm:prSet/>
      <dgm:spPr/>
      <dgm:t>
        <a:bodyPr/>
        <a:lstStyle/>
        <a:p>
          <a:endParaRPr lang="ru-RU"/>
        </a:p>
      </dgm:t>
    </dgm:pt>
    <dgm:pt modelId="{F092953E-FB38-4493-ABF4-8F79B2C603C2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Безвозмездные поступления</a:t>
          </a:r>
          <a:endParaRPr lang="ru-RU" sz="2000" dirty="0">
            <a:solidFill>
              <a:schemeClr val="bg1"/>
            </a:solidFill>
          </a:endParaRPr>
        </a:p>
      </dgm:t>
    </dgm:pt>
    <dgm:pt modelId="{059B556A-F7D3-4E20-80C9-58A1098785D2}" type="parTrans" cxnId="{E8152D97-7100-494D-9F1D-0BF16DD2D17C}">
      <dgm:prSet/>
      <dgm:spPr/>
      <dgm:t>
        <a:bodyPr/>
        <a:lstStyle/>
        <a:p>
          <a:endParaRPr lang="ru-RU"/>
        </a:p>
      </dgm:t>
    </dgm:pt>
    <dgm:pt modelId="{B5D9800E-18EF-43BA-9E52-0A7AC69757FC}" type="sibTrans" cxnId="{E8152D97-7100-494D-9F1D-0BF16DD2D17C}">
      <dgm:prSet/>
      <dgm:spPr/>
      <dgm:t>
        <a:bodyPr/>
        <a:lstStyle/>
        <a:p>
          <a:endParaRPr lang="ru-RU"/>
        </a:p>
      </dgm:t>
    </dgm:pt>
    <dgm:pt modelId="{2C1DD463-C9A4-4EA6-801F-1FB026B276C9}">
      <dgm:prSet phldrT="[Текст]"/>
      <dgm:spPr/>
      <dgm:t>
        <a:bodyPr/>
        <a:lstStyle/>
        <a:p>
          <a:r>
            <a:rPr lang="ru-RU" dirty="0" smtClean="0"/>
            <a:t>2023 </a:t>
          </a:r>
          <a:r>
            <a:rPr lang="ru-RU" dirty="0" smtClean="0">
              <a:latin typeface="Times New Roman"/>
              <a:cs typeface="Times New Roman"/>
            </a:rPr>
            <a:t>−</a:t>
          </a:r>
          <a:r>
            <a:rPr lang="en-US" dirty="0" smtClean="0">
              <a:latin typeface="Times New Roman"/>
              <a:cs typeface="Times New Roman"/>
            </a:rPr>
            <a:t> 3 263 118,4</a:t>
          </a:r>
          <a:endParaRPr lang="ru-RU" dirty="0"/>
        </a:p>
      </dgm:t>
    </dgm:pt>
    <dgm:pt modelId="{CB956D9E-AC93-4BFB-ACB4-361FA6D3E157}" type="parTrans" cxnId="{D50D1FD6-7685-4780-B7F2-7CF3B9BEA7FE}">
      <dgm:prSet/>
      <dgm:spPr/>
      <dgm:t>
        <a:bodyPr/>
        <a:lstStyle/>
        <a:p>
          <a:endParaRPr lang="ru-RU"/>
        </a:p>
      </dgm:t>
    </dgm:pt>
    <dgm:pt modelId="{FC5D8FC4-C65D-44C4-95BE-72E69EA144E5}" type="sibTrans" cxnId="{D50D1FD6-7685-4780-B7F2-7CF3B9BEA7FE}">
      <dgm:prSet/>
      <dgm:spPr/>
      <dgm:t>
        <a:bodyPr/>
        <a:lstStyle/>
        <a:p>
          <a:endParaRPr lang="ru-RU"/>
        </a:p>
      </dgm:t>
    </dgm:pt>
    <dgm:pt modelId="{1C2D1424-B795-488B-A40A-C9935FDC37A6}">
      <dgm:prSet phldrT="[Текст]"/>
      <dgm:spPr/>
      <dgm:t>
        <a:bodyPr/>
        <a:lstStyle/>
        <a:p>
          <a:r>
            <a:rPr lang="ru-RU" dirty="0" smtClean="0"/>
            <a:t>2024 </a:t>
          </a:r>
          <a:r>
            <a:rPr lang="ru-RU" dirty="0" smtClean="0">
              <a:latin typeface="Times New Roman"/>
              <a:cs typeface="Times New Roman"/>
            </a:rPr>
            <a:t>−</a:t>
          </a:r>
          <a:r>
            <a:rPr lang="en-US" dirty="0" smtClean="0">
              <a:latin typeface="Times New Roman"/>
              <a:cs typeface="Times New Roman"/>
            </a:rPr>
            <a:t> 2 502 907,4</a:t>
          </a:r>
          <a:endParaRPr lang="ru-RU" dirty="0"/>
        </a:p>
      </dgm:t>
    </dgm:pt>
    <dgm:pt modelId="{E6F02C12-459D-4E17-A68D-C423C0E9E005}" type="parTrans" cxnId="{258AE706-5C61-4D69-B85C-4CF645273257}">
      <dgm:prSet/>
      <dgm:spPr/>
      <dgm:t>
        <a:bodyPr/>
        <a:lstStyle/>
        <a:p>
          <a:endParaRPr lang="ru-RU"/>
        </a:p>
      </dgm:t>
    </dgm:pt>
    <dgm:pt modelId="{27E0276F-CB91-41BE-BF9E-C6EA697036C4}" type="sibTrans" cxnId="{258AE706-5C61-4D69-B85C-4CF645273257}">
      <dgm:prSet/>
      <dgm:spPr/>
      <dgm:t>
        <a:bodyPr/>
        <a:lstStyle/>
        <a:p>
          <a:endParaRPr lang="ru-RU"/>
        </a:p>
      </dgm:t>
    </dgm:pt>
    <dgm:pt modelId="{6F175BE9-8BBC-4C35-AF52-0906B1CEEDA2}">
      <dgm:prSet phldrT="[Текст]"/>
      <dgm:spPr/>
      <dgm:t>
        <a:bodyPr/>
        <a:lstStyle/>
        <a:p>
          <a:r>
            <a:rPr lang="ru-RU" dirty="0" smtClean="0"/>
            <a:t>2024 </a:t>
          </a:r>
          <a:r>
            <a:rPr lang="ru-RU" dirty="0" smtClean="0">
              <a:latin typeface="Times New Roman"/>
              <a:cs typeface="Times New Roman"/>
            </a:rPr>
            <a:t>−</a:t>
          </a:r>
          <a:r>
            <a:rPr lang="en-US" dirty="0" smtClean="0">
              <a:latin typeface="Times New Roman"/>
              <a:cs typeface="Times New Roman"/>
            </a:rPr>
            <a:t> 1 982 044,0</a:t>
          </a:r>
          <a:endParaRPr lang="ru-RU" dirty="0"/>
        </a:p>
      </dgm:t>
    </dgm:pt>
    <dgm:pt modelId="{4465CE09-58F1-4037-BC9B-1E1F4C5CBA87}" type="parTrans" cxnId="{483F0A29-F26A-47AB-964E-891D06B2B6DA}">
      <dgm:prSet/>
      <dgm:spPr/>
      <dgm:t>
        <a:bodyPr/>
        <a:lstStyle/>
        <a:p>
          <a:endParaRPr lang="ru-RU"/>
        </a:p>
      </dgm:t>
    </dgm:pt>
    <dgm:pt modelId="{8EB7B7C5-1BCF-41E5-ADF9-6C403DB11523}" type="sibTrans" cxnId="{483F0A29-F26A-47AB-964E-891D06B2B6DA}">
      <dgm:prSet/>
      <dgm:spPr/>
      <dgm:t>
        <a:bodyPr/>
        <a:lstStyle/>
        <a:p>
          <a:endParaRPr lang="ru-RU"/>
        </a:p>
      </dgm:t>
    </dgm:pt>
    <dgm:pt modelId="{24760E70-7D6A-4CED-A752-15EDE0F07CF3}">
      <dgm:prSet phldrT="[Текст]"/>
      <dgm:spPr/>
      <dgm:t>
        <a:bodyPr/>
        <a:lstStyle/>
        <a:p>
          <a:r>
            <a:rPr lang="ru-RU" dirty="0" smtClean="0"/>
            <a:t>2025 </a:t>
          </a:r>
          <a:r>
            <a:rPr lang="ru-RU" dirty="0" smtClean="0">
              <a:latin typeface="Times New Roman"/>
              <a:cs typeface="Times New Roman"/>
            </a:rPr>
            <a:t>−</a:t>
          </a:r>
          <a:r>
            <a:rPr lang="en-US" dirty="0" smtClean="0">
              <a:latin typeface="Times New Roman"/>
              <a:cs typeface="Times New Roman"/>
            </a:rPr>
            <a:t> 2 098 590,0</a:t>
          </a:r>
          <a:endParaRPr lang="ru-RU" dirty="0"/>
        </a:p>
      </dgm:t>
    </dgm:pt>
    <dgm:pt modelId="{A2CC8497-A218-4C45-BB6F-CDABEB380AD9}" type="parTrans" cxnId="{7EB800A4-3665-4989-B6A1-F54164CE702B}">
      <dgm:prSet/>
      <dgm:spPr/>
      <dgm:t>
        <a:bodyPr/>
        <a:lstStyle/>
        <a:p>
          <a:endParaRPr lang="ru-RU"/>
        </a:p>
      </dgm:t>
    </dgm:pt>
    <dgm:pt modelId="{71D9E17A-B7FE-4F25-BFD2-2EC393288E55}" type="sibTrans" cxnId="{7EB800A4-3665-4989-B6A1-F54164CE702B}">
      <dgm:prSet/>
      <dgm:spPr/>
      <dgm:t>
        <a:bodyPr/>
        <a:lstStyle/>
        <a:p>
          <a:endParaRPr lang="ru-RU"/>
        </a:p>
      </dgm:t>
    </dgm:pt>
    <dgm:pt modelId="{B6BB6208-A25A-4059-A523-21759C54BA7D}">
      <dgm:prSet phldrT="[Текст]"/>
      <dgm:spPr/>
      <dgm:t>
        <a:bodyPr/>
        <a:lstStyle/>
        <a:p>
          <a:r>
            <a:rPr lang="ru-RU" dirty="0" smtClean="0"/>
            <a:t>2025 </a:t>
          </a:r>
          <a:r>
            <a:rPr lang="ru-RU" dirty="0" smtClean="0">
              <a:latin typeface="Times New Roman"/>
              <a:cs typeface="Times New Roman"/>
            </a:rPr>
            <a:t>−</a:t>
          </a:r>
          <a:r>
            <a:rPr lang="en-US" dirty="0" smtClean="0">
              <a:latin typeface="Times New Roman"/>
              <a:cs typeface="Times New Roman"/>
            </a:rPr>
            <a:t> 147 455,3</a:t>
          </a:r>
          <a:endParaRPr lang="ru-RU" dirty="0"/>
        </a:p>
      </dgm:t>
    </dgm:pt>
    <dgm:pt modelId="{0010AE08-9166-40F6-AB25-36BDF4300944}" type="parTrans" cxnId="{A21E945F-6E82-4AFF-89C0-DF9184FBF362}">
      <dgm:prSet/>
      <dgm:spPr/>
      <dgm:t>
        <a:bodyPr/>
        <a:lstStyle/>
        <a:p>
          <a:endParaRPr lang="ru-RU"/>
        </a:p>
      </dgm:t>
    </dgm:pt>
    <dgm:pt modelId="{1697779F-0D27-43AB-ACB1-1953631237EB}" type="sibTrans" cxnId="{A21E945F-6E82-4AFF-89C0-DF9184FBF362}">
      <dgm:prSet/>
      <dgm:spPr/>
      <dgm:t>
        <a:bodyPr/>
        <a:lstStyle/>
        <a:p>
          <a:endParaRPr lang="ru-RU"/>
        </a:p>
      </dgm:t>
    </dgm:pt>
    <dgm:pt modelId="{E55DD778-D66E-433E-AEF8-4075B11B3121}">
      <dgm:prSet phldrT="[Текст]"/>
      <dgm:spPr/>
      <dgm:t>
        <a:bodyPr/>
        <a:lstStyle/>
        <a:p>
          <a:r>
            <a:rPr lang="ru-RU" dirty="0" smtClean="0"/>
            <a:t>2025 </a:t>
          </a:r>
          <a:r>
            <a:rPr lang="ru-RU" dirty="0" smtClean="0">
              <a:latin typeface="Times New Roman"/>
              <a:cs typeface="Times New Roman"/>
            </a:rPr>
            <a:t>−</a:t>
          </a:r>
          <a:r>
            <a:rPr lang="en-US" dirty="0" smtClean="0">
              <a:latin typeface="Times New Roman"/>
              <a:cs typeface="Times New Roman"/>
            </a:rPr>
            <a:t> 2 108 437,9</a:t>
          </a:r>
          <a:endParaRPr lang="ru-RU" dirty="0"/>
        </a:p>
      </dgm:t>
    </dgm:pt>
    <dgm:pt modelId="{16877393-7455-46EB-B411-F3B32972E7BF}" type="parTrans" cxnId="{4E387125-3070-4E8D-9CCA-D6CAAA0FF4AC}">
      <dgm:prSet/>
      <dgm:spPr/>
      <dgm:t>
        <a:bodyPr/>
        <a:lstStyle/>
        <a:p>
          <a:endParaRPr lang="ru-RU"/>
        </a:p>
      </dgm:t>
    </dgm:pt>
    <dgm:pt modelId="{25C53284-447B-4B25-89DD-5AB3E13B7B68}" type="sibTrans" cxnId="{4E387125-3070-4E8D-9CCA-D6CAAA0FF4AC}">
      <dgm:prSet/>
      <dgm:spPr/>
      <dgm:t>
        <a:bodyPr/>
        <a:lstStyle/>
        <a:p>
          <a:endParaRPr lang="ru-RU"/>
        </a:p>
      </dgm:t>
    </dgm:pt>
    <dgm:pt modelId="{C021D58C-7B78-438D-8468-48148493C4F6}" type="pres">
      <dgm:prSet presAssocID="{855EDAB2-4C19-44FE-9D8E-F5C8176EBC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5A8A7E-FFD9-4022-8814-65E011380AD0}" type="pres">
      <dgm:prSet presAssocID="{87547621-BD2E-41D7-9D6A-0FE907025342}" presName="linNode" presStyleCnt="0"/>
      <dgm:spPr/>
      <dgm:t>
        <a:bodyPr/>
        <a:lstStyle/>
        <a:p>
          <a:endParaRPr lang="ru-RU"/>
        </a:p>
      </dgm:t>
    </dgm:pt>
    <dgm:pt modelId="{FD9C3BCC-9676-42A1-843C-8C31D5CC5296}" type="pres">
      <dgm:prSet presAssocID="{87547621-BD2E-41D7-9D6A-0FE90702534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8C894-4354-455C-8FE1-059AAEDADC45}" type="pres">
      <dgm:prSet presAssocID="{87547621-BD2E-41D7-9D6A-0FE90702534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A13ED-172A-440E-8CB8-25523BBD9A61}" type="pres">
      <dgm:prSet presAssocID="{0366D389-8354-429B-9B31-9A3A25B78B57}" presName="sp" presStyleCnt="0"/>
      <dgm:spPr/>
      <dgm:t>
        <a:bodyPr/>
        <a:lstStyle/>
        <a:p>
          <a:endParaRPr lang="ru-RU"/>
        </a:p>
      </dgm:t>
    </dgm:pt>
    <dgm:pt modelId="{99A5735B-DD8C-4E24-8DBF-F4DBC7BC132A}" type="pres">
      <dgm:prSet presAssocID="{A294346D-B50D-47FF-9854-DDD14047F5BD}" presName="linNode" presStyleCnt="0"/>
      <dgm:spPr/>
      <dgm:t>
        <a:bodyPr/>
        <a:lstStyle/>
        <a:p>
          <a:endParaRPr lang="ru-RU"/>
        </a:p>
      </dgm:t>
    </dgm:pt>
    <dgm:pt modelId="{2BA83842-209C-4B92-8907-3052DCEEEAB6}" type="pres">
      <dgm:prSet presAssocID="{A294346D-B50D-47FF-9854-DDD14047F5B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EE2DE-71BC-4BAA-969C-E9BFC9428D48}" type="pres">
      <dgm:prSet presAssocID="{A294346D-B50D-47FF-9854-DDD14047F5B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2E81A-1D0C-4E6C-9DF8-CB3F359FF5CE}" type="pres">
      <dgm:prSet presAssocID="{85A0081B-875F-472C-91A6-FE2B3D426DBF}" presName="sp" presStyleCnt="0"/>
      <dgm:spPr/>
      <dgm:t>
        <a:bodyPr/>
        <a:lstStyle/>
        <a:p>
          <a:endParaRPr lang="ru-RU"/>
        </a:p>
      </dgm:t>
    </dgm:pt>
    <dgm:pt modelId="{3A076D45-A98A-47B2-B1CC-6F9385DA72A9}" type="pres">
      <dgm:prSet presAssocID="{F092953E-FB38-4493-ABF4-8F79B2C603C2}" presName="linNode" presStyleCnt="0"/>
      <dgm:spPr/>
      <dgm:t>
        <a:bodyPr/>
        <a:lstStyle/>
        <a:p>
          <a:endParaRPr lang="ru-RU"/>
        </a:p>
      </dgm:t>
    </dgm:pt>
    <dgm:pt modelId="{9E33AF18-03AF-4CB9-A387-13274A5F3BC2}" type="pres">
      <dgm:prSet presAssocID="{F092953E-FB38-4493-ABF4-8F79B2C603C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4988B-DA45-4B80-B353-D24DF30F4D12}" type="pres">
      <dgm:prSet presAssocID="{F092953E-FB38-4493-ABF4-8F79B2C603C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5EC59C-0D98-4101-9465-DB573E6AB928}" srcId="{855EDAB2-4C19-44FE-9D8E-F5C8176EBCF3}" destId="{87547621-BD2E-41D7-9D6A-0FE907025342}" srcOrd="0" destOrd="0" parTransId="{36DB1BD2-C52D-4327-A550-C7D386F9C0A0}" sibTransId="{0366D389-8354-429B-9B31-9A3A25B78B57}"/>
    <dgm:cxn modelId="{4B8B0388-B5A7-4693-AA08-CD42DB02A953}" type="presOf" srcId="{1C2D1424-B795-488B-A40A-C9935FDC37A6}" destId="{C224988B-DA45-4B80-B353-D24DF30F4D12}" srcOrd="0" destOrd="1" presId="urn:microsoft.com/office/officeart/2005/8/layout/vList5"/>
    <dgm:cxn modelId="{E93E4ADA-ED0F-45D1-B81F-4ACF6A5C1E03}" srcId="{87547621-BD2E-41D7-9D6A-0FE907025342}" destId="{D53348B4-393C-446B-96E1-45AC6D2958C1}" srcOrd="0" destOrd="0" parTransId="{839F944E-4A2A-418A-9A1A-453F358FB784}" sibTransId="{89886BB7-6FC3-4977-B8EA-74B4769F6C2E}"/>
    <dgm:cxn modelId="{D50D1FD6-7685-4780-B7F2-7CF3B9BEA7FE}" srcId="{F092953E-FB38-4493-ABF4-8F79B2C603C2}" destId="{2C1DD463-C9A4-4EA6-801F-1FB026B276C9}" srcOrd="0" destOrd="0" parTransId="{CB956D9E-AC93-4BFB-ACB4-361FA6D3E157}" sibTransId="{FC5D8FC4-C65D-44C4-95BE-72E69EA144E5}"/>
    <dgm:cxn modelId="{21CE27D6-9DF9-4590-94C9-643FCD4C3921}" type="presOf" srcId="{855EDAB2-4C19-44FE-9D8E-F5C8176EBCF3}" destId="{C021D58C-7B78-438D-8468-48148493C4F6}" srcOrd="0" destOrd="0" presId="urn:microsoft.com/office/officeart/2005/8/layout/vList5"/>
    <dgm:cxn modelId="{E8152D97-7100-494D-9F1D-0BF16DD2D17C}" srcId="{855EDAB2-4C19-44FE-9D8E-F5C8176EBCF3}" destId="{F092953E-FB38-4493-ABF4-8F79B2C603C2}" srcOrd="2" destOrd="0" parTransId="{059B556A-F7D3-4E20-80C9-58A1098785D2}" sibTransId="{B5D9800E-18EF-43BA-9E52-0A7AC69757FC}"/>
    <dgm:cxn modelId="{0FC64D61-20DF-4705-A6ED-5D373C81E18B}" type="presOf" srcId="{F092953E-FB38-4493-ABF4-8F79B2C603C2}" destId="{9E33AF18-03AF-4CB9-A387-13274A5F3BC2}" srcOrd="0" destOrd="0" presId="urn:microsoft.com/office/officeart/2005/8/layout/vList5"/>
    <dgm:cxn modelId="{4E387125-3070-4E8D-9CCA-D6CAAA0FF4AC}" srcId="{F092953E-FB38-4493-ABF4-8F79B2C603C2}" destId="{E55DD778-D66E-433E-AEF8-4075B11B3121}" srcOrd="2" destOrd="0" parTransId="{16877393-7455-46EB-B411-F3B32972E7BF}" sibTransId="{25C53284-447B-4B25-89DD-5AB3E13B7B68}"/>
    <dgm:cxn modelId="{F2E1E4D8-6118-4859-A9B5-37C9C2B83A88}" type="presOf" srcId="{D53348B4-393C-446B-96E1-45AC6D2958C1}" destId="{10E8C894-4354-455C-8FE1-059AAEDADC45}" srcOrd="0" destOrd="0" presId="urn:microsoft.com/office/officeart/2005/8/layout/vList5"/>
    <dgm:cxn modelId="{258AE706-5C61-4D69-B85C-4CF645273257}" srcId="{F092953E-FB38-4493-ABF4-8F79B2C603C2}" destId="{1C2D1424-B795-488B-A40A-C9935FDC37A6}" srcOrd="1" destOrd="0" parTransId="{E6F02C12-459D-4E17-A68D-C423C0E9E005}" sibTransId="{27E0276F-CB91-41BE-BF9E-C6EA697036C4}"/>
    <dgm:cxn modelId="{0955FE57-6483-4D4C-B8D6-06C5A21B2FDA}" srcId="{A294346D-B50D-47FF-9854-DDD14047F5BD}" destId="{8102D048-35B8-4E0A-B84D-BC2720B6AA62}" srcOrd="0" destOrd="0" parTransId="{A0F21964-BC3A-47AC-BEDC-E0D5B40A9E94}" sibTransId="{01F2A603-10CF-483E-89C0-1F47DA8BE7BE}"/>
    <dgm:cxn modelId="{F0C2D554-1C1B-4DA9-9348-9E9445C95A32}" type="presOf" srcId="{8102D048-35B8-4E0A-B84D-BC2720B6AA62}" destId="{D40EE2DE-71BC-4BAA-969C-E9BFC9428D48}" srcOrd="0" destOrd="0" presId="urn:microsoft.com/office/officeart/2005/8/layout/vList5"/>
    <dgm:cxn modelId="{37B911E3-33F3-4D1E-BA43-37F66137A777}" type="presOf" srcId="{E55DD778-D66E-433E-AEF8-4075B11B3121}" destId="{C224988B-DA45-4B80-B353-D24DF30F4D12}" srcOrd="0" destOrd="2" presId="urn:microsoft.com/office/officeart/2005/8/layout/vList5"/>
    <dgm:cxn modelId="{7EB800A4-3665-4989-B6A1-F54164CE702B}" srcId="{87547621-BD2E-41D7-9D6A-0FE907025342}" destId="{24760E70-7D6A-4CED-A752-15EDE0F07CF3}" srcOrd="2" destOrd="0" parTransId="{A2CC8497-A218-4C45-BB6F-CDABEB380AD9}" sibTransId="{71D9E17A-B7FE-4F25-BFD2-2EC393288E55}"/>
    <dgm:cxn modelId="{02575A54-4421-4189-9DA8-209A1C596C38}" type="presOf" srcId="{6F175BE9-8BBC-4C35-AF52-0906B1CEEDA2}" destId="{10E8C894-4354-455C-8FE1-059AAEDADC45}" srcOrd="0" destOrd="1" presId="urn:microsoft.com/office/officeart/2005/8/layout/vList5"/>
    <dgm:cxn modelId="{1A5B7030-02DB-4E65-B96B-55633FA19507}" type="presOf" srcId="{D42A43A4-A94A-4C52-9661-679D0A09029C}" destId="{D40EE2DE-71BC-4BAA-969C-E9BFC9428D48}" srcOrd="0" destOrd="1" presId="urn:microsoft.com/office/officeart/2005/8/layout/vList5"/>
    <dgm:cxn modelId="{B027D169-47DC-42E9-B076-EF0B659D2AC7}" type="presOf" srcId="{B6BB6208-A25A-4059-A523-21759C54BA7D}" destId="{D40EE2DE-71BC-4BAA-969C-E9BFC9428D48}" srcOrd="0" destOrd="2" presId="urn:microsoft.com/office/officeart/2005/8/layout/vList5"/>
    <dgm:cxn modelId="{71B09636-D201-4D0A-9C21-0D87A30AC901}" srcId="{855EDAB2-4C19-44FE-9D8E-F5C8176EBCF3}" destId="{A294346D-B50D-47FF-9854-DDD14047F5BD}" srcOrd="1" destOrd="0" parTransId="{40EFB033-C4B3-468B-961B-B82A0CAE928C}" sibTransId="{85A0081B-875F-472C-91A6-FE2B3D426DBF}"/>
    <dgm:cxn modelId="{5F310B62-A0E1-4967-B938-2AF4B4285251}" type="presOf" srcId="{87547621-BD2E-41D7-9D6A-0FE907025342}" destId="{FD9C3BCC-9676-42A1-843C-8C31D5CC5296}" srcOrd="0" destOrd="0" presId="urn:microsoft.com/office/officeart/2005/8/layout/vList5"/>
    <dgm:cxn modelId="{B107E014-FA1D-471D-A74E-F5AD83A193A9}" srcId="{A294346D-B50D-47FF-9854-DDD14047F5BD}" destId="{D42A43A4-A94A-4C52-9661-679D0A09029C}" srcOrd="1" destOrd="0" parTransId="{64A63229-BDC1-48D3-B637-0F1375848848}" sibTransId="{86F1F02A-C0F3-4FC8-A233-4FDBA4D3DA20}"/>
    <dgm:cxn modelId="{47B9B58A-E1A4-41F2-91F5-E9254685B0D3}" type="presOf" srcId="{2C1DD463-C9A4-4EA6-801F-1FB026B276C9}" destId="{C224988B-DA45-4B80-B353-D24DF30F4D12}" srcOrd="0" destOrd="0" presId="urn:microsoft.com/office/officeart/2005/8/layout/vList5"/>
    <dgm:cxn modelId="{254303F5-F8A4-4C05-8E28-2440A24F7561}" type="presOf" srcId="{A294346D-B50D-47FF-9854-DDD14047F5BD}" destId="{2BA83842-209C-4B92-8907-3052DCEEEAB6}" srcOrd="0" destOrd="0" presId="urn:microsoft.com/office/officeart/2005/8/layout/vList5"/>
    <dgm:cxn modelId="{4E9E0989-3165-4C56-9807-C1C291CEF859}" type="presOf" srcId="{24760E70-7D6A-4CED-A752-15EDE0F07CF3}" destId="{10E8C894-4354-455C-8FE1-059AAEDADC45}" srcOrd="0" destOrd="2" presId="urn:microsoft.com/office/officeart/2005/8/layout/vList5"/>
    <dgm:cxn modelId="{483F0A29-F26A-47AB-964E-891D06B2B6DA}" srcId="{87547621-BD2E-41D7-9D6A-0FE907025342}" destId="{6F175BE9-8BBC-4C35-AF52-0906B1CEEDA2}" srcOrd="1" destOrd="0" parTransId="{4465CE09-58F1-4037-BC9B-1E1F4C5CBA87}" sibTransId="{8EB7B7C5-1BCF-41E5-ADF9-6C403DB11523}"/>
    <dgm:cxn modelId="{A21E945F-6E82-4AFF-89C0-DF9184FBF362}" srcId="{A294346D-B50D-47FF-9854-DDD14047F5BD}" destId="{B6BB6208-A25A-4059-A523-21759C54BA7D}" srcOrd="2" destOrd="0" parTransId="{0010AE08-9166-40F6-AB25-36BDF4300944}" sibTransId="{1697779F-0D27-43AB-ACB1-1953631237EB}"/>
    <dgm:cxn modelId="{F45B7147-8F29-4904-B938-43CB528B0E08}" type="presParOf" srcId="{C021D58C-7B78-438D-8468-48148493C4F6}" destId="{0D5A8A7E-FFD9-4022-8814-65E011380AD0}" srcOrd="0" destOrd="0" presId="urn:microsoft.com/office/officeart/2005/8/layout/vList5"/>
    <dgm:cxn modelId="{26A90B64-2D86-4D80-A455-4C959BFCB2E5}" type="presParOf" srcId="{0D5A8A7E-FFD9-4022-8814-65E011380AD0}" destId="{FD9C3BCC-9676-42A1-843C-8C31D5CC5296}" srcOrd="0" destOrd="0" presId="urn:microsoft.com/office/officeart/2005/8/layout/vList5"/>
    <dgm:cxn modelId="{7B2957DF-F220-494D-846E-61A3CF86EBB2}" type="presParOf" srcId="{0D5A8A7E-FFD9-4022-8814-65E011380AD0}" destId="{10E8C894-4354-455C-8FE1-059AAEDADC45}" srcOrd="1" destOrd="0" presId="urn:microsoft.com/office/officeart/2005/8/layout/vList5"/>
    <dgm:cxn modelId="{976AB87B-5D82-4FEF-B6D5-62B9E395E2D6}" type="presParOf" srcId="{C021D58C-7B78-438D-8468-48148493C4F6}" destId="{104A13ED-172A-440E-8CB8-25523BBD9A61}" srcOrd="1" destOrd="0" presId="urn:microsoft.com/office/officeart/2005/8/layout/vList5"/>
    <dgm:cxn modelId="{9B7EC9CF-F180-44FA-A6C8-1CBF61393720}" type="presParOf" srcId="{C021D58C-7B78-438D-8468-48148493C4F6}" destId="{99A5735B-DD8C-4E24-8DBF-F4DBC7BC132A}" srcOrd="2" destOrd="0" presId="urn:microsoft.com/office/officeart/2005/8/layout/vList5"/>
    <dgm:cxn modelId="{ABA1DEA1-65F1-4A76-AEBA-2D8AFB506F71}" type="presParOf" srcId="{99A5735B-DD8C-4E24-8DBF-F4DBC7BC132A}" destId="{2BA83842-209C-4B92-8907-3052DCEEEAB6}" srcOrd="0" destOrd="0" presId="urn:microsoft.com/office/officeart/2005/8/layout/vList5"/>
    <dgm:cxn modelId="{D8D5F6F1-9979-4496-9FE1-96D60160825C}" type="presParOf" srcId="{99A5735B-DD8C-4E24-8DBF-F4DBC7BC132A}" destId="{D40EE2DE-71BC-4BAA-969C-E9BFC9428D48}" srcOrd="1" destOrd="0" presId="urn:microsoft.com/office/officeart/2005/8/layout/vList5"/>
    <dgm:cxn modelId="{29CBFF98-84F4-47AF-A627-E94CF1E161C3}" type="presParOf" srcId="{C021D58C-7B78-438D-8468-48148493C4F6}" destId="{48A2E81A-1D0C-4E6C-9DF8-CB3F359FF5CE}" srcOrd="3" destOrd="0" presId="urn:microsoft.com/office/officeart/2005/8/layout/vList5"/>
    <dgm:cxn modelId="{EA8D4682-667F-450F-BAD4-11B679194D85}" type="presParOf" srcId="{C021D58C-7B78-438D-8468-48148493C4F6}" destId="{3A076D45-A98A-47B2-B1CC-6F9385DA72A9}" srcOrd="4" destOrd="0" presId="urn:microsoft.com/office/officeart/2005/8/layout/vList5"/>
    <dgm:cxn modelId="{2B54CC6B-4699-40B0-B0E4-AD55A39C57AC}" type="presParOf" srcId="{3A076D45-A98A-47B2-B1CC-6F9385DA72A9}" destId="{9E33AF18-03AF-4CB9-A387-13274A5F3BC2}" srcOrd="0" destOrd="0" presId="urn:microsoft.com/office/officeart/2005/8/layout/vList5"/>
    <dgm:cxn modelId="{3CD01103-0376-49AB-A0D3-1FFC414C2C07}" type="presParOf" srcId="{3A076D45-A98A-47B2-B1CC-6F9385DA72A9}" destId="{C224988B-DA45-4B80-B353-D24DF30F4D1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BEA052-7DF4-4FD7-98A9-D2613676BF77}" type="doc">
      <dgm:prSet loTypeId="urn:microsoft.com/office/officeart/2005/8/layout/pyramid2" loCatId="pyramid" qsTypeId="urn:microsoft.com/office/officeart/2005/8/quickstyle/3d5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67D6E3ED-7609-4BBB-BA55-0B5A43C66BBF}">
      <dgm:prSet phldrT="[Текст]" custT="1"/>
      <dgm:spPr/>
      <dgm:t>
        <a:bodyPr/>
        <a:lstStyle/>
        <a:p>
          <a:r>
            <a:rPr lang="ru-RU" sz="2800" b="1" i="1" dirty="0" smtClean="0">
              <a:effectLst/>
              <a:latin typeface="Monotype Corsiva" panose="03010101010201010101" pitchFamily="66" charset="0"/>
              <a:cs typeface="Times New Roman" panose="02020603050405020304" pitchFamily="18" charset="0"/>
            </a:rPr>
            <a:t>Культура</a:t>
          </a:r>
        </a:p>
        <a:p>
          <a:r>
            <a:rPr lang="ru-RU" sz="2800" b="1" i="1" dirty="0" smtClean="0">
              <a:effectLst/>
              <a:latin typeface="Monotype Corsiva" panose="03010101010201010101" pitchFamily="66" charset="0"/>
              <a:cs typeface="Times New Roman" panose="02020603050405020304" pitchFamily="18" charset="0"/>
            </a:rPr>
            <a:t>31 млн. руб.</a:t>
          </a:r>
          <a:endParaRPr lang="ru-RU" sz="2800" b="1" i="1" dirty="0">
            <a:effectLst/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A7A2352A-37FA-4FBE-A5C5-1936C74C1E27}" type="parTrans" cxnId="{8A77C9C3-3169-4F13-AA64-04F24BF458AE}">
      <dgm:prSet/>
      <dgm:spPr/>
      <dgm:t>
        <a:bodyPr/>
        <a:lstStyle/>
        <a:p>
          <a:endParaRPr lang="ru-RU"/>
        </a:p>
      </dgm:t>
    </dgm:pt>
    <dgm:pt modelId="{D373EDF5-6D27-4551-A8D4-1C8B78843D74}" type="sibTrans" cxnId="{8A77C9C3-3169-4F13-AA64-04F24BF458AE}">
      <dgm:prSet/>
      <dgm:spPr/>
      <dgm:t>
        <a:bodyPr/>
        <a:lstStyle/>
        <a:p>
          <a:endParaRPr lang="ru-RU"/>
        </a:p>
      </dgm:t>
    </dgm:pt>
    <dgm:pt modelId="{4C234A02-9248-42D6-B2A7-B2A431C98F16}">
      <dgm:prSet custT="1"/>
      <dgm:spPr/>
      <dgm:t>
        <a:bodyPr/>
        <a:lstStyle/>
        <a:p>
          <a:r>
            <a:rPr lang="ru-RU" sz="2400" b="1" i="1" dirty="0" smtClean="0">
              <a:effectLst/>
              <a:latin typeface="Monotype Corsiva" panose="03010101010201010101" pitchFamily="66" charset="0"/>
              <a:cs typeface="Times New Roman" panose="02020603050405020304" pitchFamily="18" charset="0"/>
            </a:rPr>
            <a:t>Демография </a:t>
          </a:r>
        </a:p>
        <a:p>
          <a:r>
            <a:rPr lang="ru-RU" sz="2400" b="1" i="1" dirty="0" smtClean="0">
              <a:effectLst/>
              <a:latin typeface="Monotype Corsiva" panose="03010101010201010101" pitchFamily="66" charset="0"/>
              <a:cs typeface="Times New Roman" panose="02020603050405020304" pitchFamily="18" charset="0"/>
            </a:rPr>
            <a:t>2 млн. руб.</a:t>
          </a:r>
          <a:endParaRPr lang="ru-RU" sz="2400" b="1" i="1" dirty="0">
            <a:effectLst/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EE9FB226-06A4-4B59-9BCE-0119B6CD84DB}" type="parTrans" cxnId="{1ECADE4D-2DA9-40C4-B79D-5AD25FF92417}">
      <dgm:prSet/>
      <dgm:spPr/>
      <dgm:t>
        <a:bodyPr/>
        <a:lstStyle/>
        <a:p>
          <a:endParaRPr lang="ru-RU"/>
        </a:p>
      </dgm:t>
    </dgm:pt>
    <dgm:pt modelId="{5082ABF2-FEFF-4A0F-83C1-76AFB116CAF7}" type="sibTrans" cxnId="{1ECADE4D-2DA9-40C4-B79D-5AD25FF92417}">
      <dgm:prSet/>
      <dgm:spPr/>
      <dgm:t>
        <a:bodyPr/>
        <a:lstStyle/>
        <a:p>
          <a:endParaRPr lang="ru-RU"/>
        </a:p>
      </dgm:t>
    </dgm:pt>
    <dgm:pt modelId="{F835D052-D802-4BBE-8D53-224F0DD8895F}">
      <dgm:prSet custT="1"/>
      <dgm:spPr/>
      <dgm:t>
        <a:bodyPr/>
        <a:lstStyle/>
        <a:p>
          <a:r>
            <a:rPr lang="ru-RU" sz="2400" b="1" i="1" dirty="0" smtClean="0">
              <a:effectLst/>
              <a:latin typeface="Monotype Corsiva" panose="03010101010201010101" pitchFamily="66" charset="0"/>
              <a:cs typeface="Times New Roman" panose="02020603050405020304" pitchFamily="18" charset="0"/>
            </a:rPr>
            <a:t>Безопасные качественные дороги </a:t>
          </a:r>
        </a:p>
        <a:p>
          <a:r>
            <a:rPr lang="ru-RU" sz="2400" b="1" i="1" dirty="0" smtClean="0">
              <a:effectLst/>
              <a:latin typeface="Monotype Corsiva" panose="03010101010201010101" pitchFamily="66" charset="0"/>
              <a:cs typeface="Times New Roman" panose="02020603050405020304" pitchFamily="18" charset="0"/>
            </a:rPr>
            <a:t>200 млн. руб.</a:t>
          </a:r>
        </a:p>
      </dgm:t>
    </dgm:pt>
    <dgm:pt modelId="{289A9A4F-6034-47CC-B26D-DC7FA79FDB6A}" type="parTrans" cxnId="{560C44C3-AE30-4614-964D-D289ABA61F10}">
      <dgm:prSet/>
      <dgm:spPr/>
      <dgm:t>
        <a:bodyPr/>
        <a:lstStyle/>
        <a:p>
          <a:endParaRPr lang="ru-RU"/>
        </a:p>
      </dgm:t>
    </dgm:pt>
    <dgm:pt modelId="{F9250CF6-B8A3-4DCB-B6BF-C461D4540E07}" type="sibTrans" cxnId="{560C44C3-AE30-4614-964D-D289ABA61F10}">
      <dgm:prSet/>
      <dgm:spPr/>
      <dgm:t>
        <a:bodyPr/>
        <a:lstStyle/>
        <a:p>
          <a:endParaRPr lang="ru-RU"/>
        </a:p>
      </dgm:t>
    </dgm:pt>
    <dgm:pt modelId="{7E40FE38-0463-483B-93BE-B7BB9224DEF0}">
      <dgm:prSet phldrT="[Текст]"/>
      <dgm:spPr/>
      <dgm:t>
        <a:bodyPr/>
        <a:lstStyle/>
        <a:p>
          <a:r>
            <a:rPr lang="ru-RU" b="1" i="1" dirty="0" smtClean="0">
              <a:effectLst/>
              <a:latin typeface="Monotype Corsiva" panose="03010101010201010101" pitchFamily="66" charset="0"/>
              <a:cs typeface="Times New Roman" panose="02020603050405020304" pitchFamily="18" charset="0"/>
            </a:rPr>
            <a:t>Жилье и городская среда </a:t>
          </a:r>
        </a:p>
        <a:p>
          <a:r>
            <a:rPr lang="ru-RU" b="1" i="1" smtClean="0">
              <a:effectLst/>
              <a:latin typeface="Monotype Corsiva" panose="03010101010201010101" pitchFamily="66" charset="0"/>
              <a:cs typeface="Times New Roman" panose="02020603050405020304" pitchFamily="18" charset="0"/>
            </a:rPr>
            <a:t>90 </a:t>
          </a:r>
          <a:r>
            <a:rPr lang="ru-RU" b="1" i="1" dirty="0" smtClean="0">
              <a:effectLst/>
              <a:latin typeface="Monotype Corsiva" panose="03010101010201010101" pitchFamily="66" charset="0"/>
              <a:cs typeface="Times New Roman" panose="02020603050405020304" pitchFamily="18" charset="0"/>
            </a:rPr>
            <a:t>млн. руб.</a:t>
          </a:r>
          <a:endParaRPr lang="ru-RU" b="1" i="1" dirty="0">
            <a:effectLst/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7D9064A6-F255-4E7C-955A-DFD71DFD339C}" type="parTrans" cxnId="{3D958A70-2A2E-469B-8C6A-ADC5CB3FB873}">
      <dgm:prSet/>
      <dgm:spPr/>
      <dgm:t>
        <a:bodyPr/>
        <a:lstStyle/>
        <a:p>
          <a:endParaRPr lang="ru-RU"/>
        </a:p>
      </dgm:t>
    </dgm:pt>
    <dgm:pt modelId="{B86AC803-6750-4929-BB1A-A2260522C7A0}" type="sibTrans" cxnId="{3D958A70-2A2E-469B-8C6A-ADC5CB3FB873}">
      <dgm:prSet/>
      <dgm:spPr/>
      <dgm:t>
        <a:bodyPr/>
        <a:lstStyle/>
        <a:p>
          <a:endParaRPr lang="ru-RU"/>
        </a:p>
      </dgm:t>
    </dgm:pt>
    <dgm:pt modelId="{E0682AA2-FC08-456F-AC80-5B2C7B44467B}" type="pres">
      <dgm:prSet presAssocID="{77BEA052-7DF4-4FD7-98A9-D2613676BF7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ED61CD3-C879-485F-9D0E-8AF0741A092A}" type="pres">
      <dgm:prSet presAssocID="{77BEA052-7DF4-4FD7-98A9-D2613676BF77}" presName="pyramid" presStyleLbl="node1" presStyleIdx="0" presStyleCnt="1" custLinFactNeighborX="2825" custLinFactNeighborY="3187"/>
      <dgm:spPr/>
      <dgm:t>
        <a:bodyPr/>
        <a:lstStyle/>
        <a:p>
          <a:endParaRPr lang="ru-RU"/>
        </a:p>
      </dgm:t>
    </dgm:pt>
    <dgm:pt modelId="{2993E536-549D-46D2-AC36-3BEFB5358E32}" type="pres">
      <dgm:prSet presAssocID="{77BEA052-7DF4-4FD7-98A9-D2613676BF77}" presName="theList" presStyleCnt="0"/>
      <dgm:spPr/>
    </dgm:pt>
    <dgm:pt modelId="{069022F7-31B5-4F05-916B-3283566C347D}" type="pres">
      <dgm:prSet presAssocID="{4C234A02-9248-42D6-B2A7-B2A431C98F16}" presName="aNode" presStyleLbl="fgAcc1" presStyleIdx="0" presStyleCnt="4" custLinFactNeighborX="-16952" custLinFactNeighborY="4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55338-F382-481C-AAF0-6554EF6972C1}" type="pres">
      <dgm:prSet presAssocID="{4C234A02-9248-42D6-B2A7-B2A431C98F16}" presName="aSpace" presStyleCnt="0"/>
      <dgm:spPr/>
    </dgm:pt>
    <dgm:pt modelId="{9AFCE9DE-115B-43AD-99AF-769C0F112FEA}" type="pres">
      <dgm:prSet presAssocID="{67D6E3ED-7609-4BBB-BA55-0B5A43C66BBF}" presName="aNode" presStyleLbl="fgAcc1" presStyleIdx="1" presStyleCnt="4" custLinFactNeighborX="-16952" custLinFactNeighborY="-1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EE7F8-4523-4775-9CA4-62BF1351F735}" type="pres">
      <dgm:prSet presAssocID="{67D6E3ED-7609-4BBB-BA55-0B5A43C66BBF}" presName="aSpace" presStyleCnt="0"/>
      <dgm:spPr/>
    </dgm:pt>
    <dgm:pt modelId="{B02CCC6A-06C5-4D1E-8640-E5D7688CB936}" type="pres">
      <dgm:prSet presAssocID="{F835D052-D802-4BBE-8D53-224F0DD8895F}" presName="aNode" presStyleLbl="fgAcc1" presStyleIdx="2" presStyleCnt="4" custLinFactY="94192" custLinFactNeighborX="-1867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8954A-D296-4677-A51C-04755B46C4E2}" type="pres">
      <dgm:prSet presAssocID="{F835D052-D802-4BBE-8D53-224F0DD8895F}" presName="aSpace" presStyleCnt="0"/>
      <dgm:spPr/>
    </dgm:pt>
    <dgm:pt modelId="{25DC2B55-2EA9-4BDC-9E7A-7FA38F37CB8A}" type="pres">
      <dgm:prSet presAssocID="{7E40FE38-0463-483B-93BE-B7BB9224DEF0}" presName="aNode" presStyleLbl="fgAcc1" presStyleIdx="3" presStyleCnt="4" custLinFactY="-100000" custLinFactNeighborX="-16526" custLinFactNeighborY="-155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48B9A-F012-411E-93AC-5A15CAAB6745}" type="pres">
      <dgm:prSet presAssocID="{7E40FE38-0463-483B-93BE-B7BB9224DEF0}" presName="aSpace" presStyleCnt="0"/>
      <dgm:spPr/>
    </dgm:pt>
  </dgm:ptLst>
  <dgm:cxnLst>
    <dgm:cxn modelId="{A47E691F-3CCA-40E6-A9EC-137FD43677D8}" type="presOf" srcId="{7E40FE38-0463-483B-93BE-B7BB9224DEF0}" destId="{25DC2B55-2EA9-4BDC-9E7A-7FA38F37CB8A}" srcOrd="0" destOrd="0" presId="urn:microsoft.com/office/officeart/2005/8/layout/pyramid2"/>
    <dgm:cxn modelId="{F853AEF2-2020-4AD4-857A-BFF215157BA7}" type="presOf" srcId="{77BEA052-7DF4-4FD7-98A9-D2613676BF77}" destId="{E0682AA2-FC08-456F-AC80-5B2C7B44467B}" srcOrd="0" destOrd="0" presId="urn:microsoft.com/office/officeart/2005/8/layout/pyramid2"/>
    <dgm:cxn modelId="{A38003D1-D16E-4E94-8EAB-4EFF9B539F5F}" type="presOf" srcId="{4C234A02-9248-42D6-B2A7-B2A431C98F16}" destId="{069022F7-31B5-4F05-916B-3283566C347D}" srcOrd="0" destOrd="0" presId="urn:microsoft.com/office/officeart/2005/8/layout/pyramid2"/>
    <dgm:cxn modelId="{560C44C3-AE30-4614-964D-D289ABA61F10}" srcId="{77BEA052-7DF4-4FD7-98A9-D2613676BF77}" destId="{F835D052-D802-4BBE-8D53-224F0DD8895F}" srcOrd="2" destOrd="0" parTransId="{289A9A4F-6034-47CC-B26D-DC7FA79FDB6A}" sibTransId="{F9250CF6-B8A3-4DCB-B6BF-C461D4540E07}"/>
    <dgm:cxn modelId="{8A77C9C3-3169-4F13-AA64-04F24BF458AE}" srcId="{77BEA052-7DF4-4FD7-98A9-D2613676BF77}" destId="{67D6E3ED-7609-4BBB-BA55-0B5A43C66BBF}" srcOrd="1" destOrd="0" parTransId="{A7A2352A-37FA-4FBE-A5C5-1936C74C1E27}" sibTransId="{D373EDF5-6D27-4551-A8D4-1C8B78843D74}"/>
    <dgm:cxn modelId="{D7292D7E-E1AE-42F1-984D-4510283931F6}" type="presOf" srcId="{F835D052-D802-4BBE-8D53-224F0DD8895F}" destId="{B02CCC6A-06C5-4D1E-8640-E5D7688CB936}" srcOrd="0" destOrd="0" presId="urn:microsoft.com/office/officeart/2005/8/layout/pyramid2"/>
    <dgm:cxn modelId="{1ECADE4D-2DA9-40C4-B79D-5AD25FF92417}" srcId="{77BEA052-7DF4-4FD7-98A9-D2613676BF77}" destId="{4C234A02-9248-42D6-B2A7-B2A431C98F16}" srcOrd="0" destOrd="0" parTransId="{EE9FB226-06A4-4B59-9BCE-0119B6CD84DB}" sibTransId="{5082ABF2-FEFF-4A0F-83C1-76AFB116CAF7}"/>
    <dgm:cxn modelId="{3D958A70-2A2E-469B-8C6A-ADC5CB3FB873}" srcId="{77BEA052-7DF4-4FD7-98A9-D2613676BF77}" destId="{7E40FE38-0463-483B-93BE-B7BB9224DEF0}" srcOrd="3" destOrd="0" parTransId="{7D9064A6-F255-4E7C-955A-DFD71DFD339C}" sibTransId="{B86AC803-6750-4929-BB1A-A2260522C7A0}"/>
    <dgm:cxn modelId="{067EDA66-A31B-4E98-A82C-844D40A40E51}" type="presOf" srcId="{67D6E3ED-7609-4BBB-BA55-0B5A43C66BBF}" destId="{9AFCE9DE-115B-43AD-99AF-769C0F112FEA}" srcOrd="0" destOrd="0" presId="urn:microsoft.com/office/officeart/2005/8/layout/pyramid2"/>
    <dgm:cxn modelId="{9867BF05-8F61-47DE-958F-A92B1B457E1A}" type="presParOf" srcId="{E0682AA2-FC08-456F-AC80-5B2C7B44467B}" destId="{3ED61CD3-C879-485F-9D0E-8AF0741A092A}" srcOrd="0" destOrd="0" presId="urn:microsoft.com/office/officeart/2005/8/layout/pyramid2"/>
    <dgm:cxn modelId="{128C75E1-76D9-41E3-A028-38BF831C105F}" type="presParOf" srcId="{E0682AA2-FC08-456F-AC80-5B2C7B44467B}" destId="{2993E536-549D-46D2-AC36-3BEFB5358E32}" srcOrd="1" destOrd="0" presId="urn:microsoft.com/office/officeart/2005/8/layout/pyramid2"/>
    <dgm:cxn modelId="{1A468F3B-A053-4A6C-B6A2-1ABA0327303B}" type="presParOf" srcId="{2993E536-549D-46D2-AC36-3BEFB5358E32}" destId="{069022F7-31B5-4F05-916B-3283566C347D}" srcOrd="0" destOrd="0" presId="urn:microsoft.com/office/officeart/2005/8/layout/pyramid2"/>
    <dgm:cxn modelId="{BA253726-7BEB-4E93-B1D3-649766B1B631}" type="presParOf" srcId="{2993E536-549D-46D2-AC36-3BEFB5358E32}" destId="{37E55338-F382-481C-AAF0-6554EF6972C1}" srcOrd="1" destOrd="0" presId="urn:microsoft.com/office/officeart/2005/8/layout/pyramid2"/>
    <dgm:cxn modelId="{D00F800A-4E4A-41B6-AED1-2AB145656D8F}" type="presParOf" srcId="{2993E536-549D-46D2-AC36-3BEFB5358E32}" destId="{9AFCE9DE-115B-43AD-99AF-769C0F112FEA}" srcOrd="2" destOrd="0" presId="urn:microsoft.com/office/officeart/2005/8/layout/pyramid2"/>
    <dgm:cxn modelId="{27510E71-B34F-4B39-817A-AD832AD13046}" type="presParOf" srcId="{2993E536-549D-46D2-AC36-3BEFB5358E32}" destId="{8D7EE7F8-4523-4775-9CA4-62BF1351F735}" srcOrd="3" destOrd="0" presId="urn:microsoft.com/office/officeart/2005/8/layout/pyramid2"/>
    <dgm:cxn modelId="{1C2F18DA-0E9F-414C-8E38-3AC16171CC78}" type="presParOf" srcId="{2993E536-549D-46D2-AC36-3BEFB5358E32}" destId="{B02CCC6A-06C5-4D1E-8640-E5D7688CB936}" srcOrd="4" destOrd="0" presId="urn:microsoft.com/office/officeart/2005/8/layout/pyramid2"/>
    <dgm:cxn modelId="{804012B1-EC8D-4550-BE6B-5167DC1701CE}" type="presParOf" srcId="{2993E536-549D-46D2-AC36-3BEFB5358E32}" destId="{3B28954A-D296-4677-A51C-04755B46C4E2}" srcOrd="5" destOrd="0" presId="urn:microsoft.com/office/officeart/2005/8/layout/pyramid2"/>
    <dgm:cxn modelId="{E6CDD40A-C558-44FB-9235-43BA87F549EA}" type="presParOf" srcId="{2993E536-549D-46D2-AC36-3BEFB5358E32}" destId="{25DC2B55-2EA9-4BDC-9E7A-7FA38F37CB8A}" srcOrd="6" destOrd="0" presId="urn:microsoft.com/office/officeart/2005/8/layout/pyramid2"/>
    <dgm:cxn modelId="{53BB3473-0DF6-4A0E-9A7C-B851A47C6354}" type="presParOf" srcId="{2993E536-549D-46D2-AC36-3BEFB5358E32}" destId="{13848B9A-F012-411E-93AC-5A15CAAB6745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C8089-1307-422A-B895-E8178A430B22}">
      <dsp:nvSpPr>
        <dsp:cNvPr id="0" name=""/>
        <dsp:cNvSpPr/>
      </dsp:nvSpPr>
      <dsp:spPr>
        <a:xfrm>
          <a:off x="3030728" y="-163005"/>
          <a:ext cx="1766922" cy="164364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Разработка прогноза социально-экономического развития на очередной финансовый год и на плановый период</a:t>
          </a:r>
          <a:endParaRPr lang="ru-RU" sz="1100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3110964" y="-82769"/>
        <a:ext cx="1606450" cy="1483176"/>
      </dsp:txXfrm>
    </dsp:sp>
    <dsp:sp modelId="{1DFBC488-27A1-4562-9206-18F145E11C1C}">
      <dsp:nvSpPr>
        <dsp:cNvPr id="0" name=""/>
        <dsp:cNvSpPr/>
      </dsp:nvSpPr>
      <dsp:spPr>
        <a:xfrm>
          <a:off x="4749810" y="-2025295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47238" y="2826307"/>
              </a:moveTo>
              <a:arcTo wR="2356803" hR="2356803" stAng="10110546" swAng="43065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AA89FF-98E6-4147-BF03-044A764D1765}">
      <dsp:nvSpPr>
        <dsp:cNvPr id="0" name=""/>
        <dsp:cNvSpPr/>
      </dsp:nvSpPr>
      <dsp:spPr>
        <a:xfrm>
          <a:off x="4756261" y="218184"/>
          <a:ext cx="1766922" cy="164364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Разработка документов и материалов, необходимых для формирования бюджета муниципального образования</a:t>
          </a:r>
          <a:endParaRPr lang="ru-RU" sz="1100" b="1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836497" y="298420"/>
        <a:ext cx="1606450" cy="1483176"/>
      </dsp:txXfrm>
    </dsp:sp>
    <dsp:sp modelId="{F63878BA-47F9-4A6F-BB24-EEC2D43CA72D}">
      <dsp:nvSpPr>
        <dsp:cNvPr id="0" name=""/>
        <dsp:cNvSpPr/>
      </dsp:nvSpPr>
      <dsp:spPr>
        <a:xfrm>
          <a:off x="4017572" y="-2844215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2164771" y="4705770"/>
              </a:moveTo>
              <a:arcTo wR="2356803" hR="2356803" stAng="5680417" swAng="49422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ED023-6DE6-4389-BD4E-3F94181FE4B3}">
      <dsp:nvSpPr>
        <dsp:cNvPr id="0" name=""/>
        <dsp:cNvSpPr/>
      </dsp:nvSpPr>
      <dsp:spPr>
        <a:xfrm>
          <a:off x="5167101" y="1809034"/>
          <a:ext cx="1766922" cy="164364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Составление проекта бюджета муниципального образования</a:t>
          </a:r>
          <a:endParaRPr lang="ru-RU" sz="1100" b="1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247337" y="1889270"/>
        <a:ext cx="1606450" cy="1483176"/>
      </dsp:txXfrm>
    </dsp:sp>
    <dsp:sp modelId="{4C7C2E5C-DC22-4101-9830-F1603A71893B}">
      <dsp:nvSpPr>
        <dsp:cNvPr id="0" name=""/>
        <dsp:cNvSpPr/>
      </dsp:nvSpPr>
      <dsp:spPr>
        <a:xfrm>
          <a:off x="3675370" y="3449322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2233443" y="3230"/>
              </a:moveTo>
              <a:arcTo wR="2356803" hR="2356803" stAng="16019979" swAng="35211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02EEFF-BE11-46BB-9CAB-12DCA5DB1210}">
      <dsp:nvSpPr>
        <dsp:cNvPr id="0" name=""/>
        <dsp:cNvSpPr/>
      </dsp:nvSpPr>
      <dsp:spPr>
        <a:xfrm>
          <a:off x="4756258" y="3452399"/>
          <a:ext cx="1766922" cy="164364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Рассмотрение и утверждение бюджета муниципального образования</a:t>
          </a:r>
          <a:endParaRPr lang="ru-RU" sz="1100" b="1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836494" y="3532635"/>
        <a:ext cx="1606450" cy="1483176"/>
      </dsp:txXfrm>
    </dsp:sp>
    <dsp:sp modelId="{FE0CAC93-47EE-48A0-AE44-6777D6AB911C}">
      <dsp:nvSpPr>
        <dsp:cNvPr id="0" name=""/>
        <dsp:cNvSpPr/>
      </dsp:nvSpPr>
      <dsp:spPr>
        <a:xfrm>
          <a:off x="4403911" y="3713068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354191" y="1114198"/>
              </a:moveTo>
              <a:arcTo wR="2356803" hR="2356803" stAng="12709156" swAng="50087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AFCE1C-C48F-4835-9E5C-B530F9132F1B}">
      <dsp:nvSpPr>
        <dsp:cNvPr id="0" name=""/>
        <dsp:cNvSpPr/>
      </dsp:nvSpPr>
      <dsp:spPr>
        <a:xfrm>
          <a:off x="3195065" y="3945420"/>
          <a:ext cx="1766922" cy="164364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Исполнение бюджета муниципального образования</a:t>
          </a:r>
          <a:endParaRPr lang="ru-RU" sz="1100" b="1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275301" y="4025656"/>
        <a:ext cx="1606450" cy="1483176"/>
      </dsp:txXfrm>
    </dsp:sp>
    <dsp:sp modelId="{14DAEB5B-AF54-47DE-8FBB-21473F1F6E24}">
      <dsp:nvSpPr>
        <dsp:cNvPr id="0" name=""/>
        <dsp:cNvSpPr/>
      </dsp:nvSpPr>
      <dsp:spPr>
        <a:xfrm>
          <a:off x="-1419941" y="2908343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4615773" y="1684811"/>
              </a:moveTo>
              <a:arcTo wR="2356803" hR="2356803" stAng="20606008" swAng="38360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3BC13C-4FEE-43BE-8704-60B58B15DC45}">
      <dsp:nvSpPr>
        <dsp:cNvPr id="0" name=""/>
        <dsp:cNvSpPr/>
      </dsp:nvSpPr>
      <dsp:spPr>
        <a:xfrm>
          <a:off x="1490162" y="3452402"/>
          <a:ext cx="1766922" cy="164364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Осуществление бюджетного учета</a:t>
          </a:r>
          <a:endParaRPr lang="ru-RU" sz="1100" b="1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570398" y="3532638"/>
        <a:ext cx="1606450" cy="1483176"/>
      </dsp:txXfrm>
    </dsp:sp>
    <dsp:sp modelId="{2842C95D-ECDE-4AB5-94A8-EF8FA6710A83}">
      <dsp:nvSpPr>
        <dsp:cNvPr id="0" name=""/>
        <dsp:cNvSpPr/>
      </dsp:nvSpPr>
      <dsp:spPr>
        <a:xfrm>
          <a:off x="-2453376" y="2389957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4327356" y="1063960"/>
              </a:moveTo>
              <a:arcTo wR="2356803" hR="2356803" stAng="19603913" swAng="25937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9DA60-A078-478B-8179-2E026A24E24D}">
      <dsp:nvSpPr>
        <dsp:cNvPr id="0" name=""/>
        <dsp:cNvSpPr/>
      </dsp:nvSpPr>
      <dsp:spPr>
        <a:xfrm>
          <a:off x="894348" y="1964069"/>
          <a:ext cx="1766922" cy="164364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Утверждение отчета об исполнении бюджета муниципального образования</a:t>
          </a:r>
          <a:endParaRPr lang="ru-RU" sz="1100" b="1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74584" y="2044305"/>
        <a:ext cx="1606450" cy="1483176"/>
      </dsp:txXfrm>
    </dsp:sp>
    <dsp:sp modelId="{5FD8C923-634A-4865-AC8D-670B45DEBC50}">
      <dsp:nvSpPr>
        <dsp:cNvPr id="0" name=""/>
        <dsp:cNvSpPr/>
      </dsp:nvSpPr>
      <dsp:spPr>
        <a:xfrm>
          <a:off x="-1860314" y="-2286292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3758698" y="4251324"/>
              </a:moveTo>
              <a:arcTo wR="2356803" hR="2356803" stAng="3209972" swAng="23117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BB59D-FE9B-4382-A839-60215535FD81}">
      <dsp:nvSpPr>
        <dsp:cNvPr id="0" name=""/>
        <dsp:cNvSpPr/>
      </dsp:nvSpPr>
      <dsp:spPr>
        <a:xfrm>
          <a:off x="1305188" y="412173"/>
          <a:ext cx="1766922" cy="164364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Организация и осуществление муниципального финансового контроля</a:t>
          </a:r>
          <a:endParaRPr lang="ru-RU" sz="1100" b="1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385424" y="492409"/>
        <a:ext cx="1606450" cy="1483176"/>
      </dsp:txXfrm>
    </dsp:sp>
    <dsp:sp modelId="{1B0C1C33-7195-4F83-9D63-3B6EEB9BE448}">
      <dsp:nvSpPr>
        <dsp:cNvPr id="0" name=""/>
        <dsp:cNvSpPr/>
      </dsp:nvSpPr>
      <dsp:spPr>
        <a:xfrm>
          <a:off x="-1640201" y="-1885724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4712186" y="2438593"/>
              </a:moveTo>
              <a:arcTo wR="2356803" hR="2356803" stAng="119327" swAng="53047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8C894-4354-455C-8FE1-059AAEDADC45}">
      <dsp:nvSpPr>
        <dsp:cNvPr id="0" name=""/>
        <dsp:cNvSpPr/>
      </dsp:nvSpPr>
      <dsp:spPr>
        <a:xfrm rot="5400000">
          <a:off x="3621405" y="-1293891"/>
          <a:ext cx="1047750" cy="39014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2023 </a:t>
          </a:r>
          <a:r>
            <a:rPr lang="ru-RU" sz="1900" kern="1200" dirty="0" smtClean="0">
              <a:latin typeface="Times New Roman"/>
              <a:cs typeface="Times New Roman"/>
            </a:rPr>
            <a:t>−</a:t>
          </a:r>
          <a:r>
            <a:rPr lang="en-US" sz="1900" kern="1200" dirty="0" smtClean="0">
              <a:latin typeface="Times New Roman"/>
              <a:cs typeface="Times New Roman"/>
            </a:rPr>
            <a:t> 1 870 300,0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2024 </a:t>
          </a:r>
          <a:r>
            <a:rPr lang="ru-RU" sz="1900" kern="1200" dirty="0" smtClean="0">
              <a:latin typeface="Times New Roman"/>
              <a:cs typeface="Times New Roman"/>
            </a:rPr>
            <a:t>−</a:t>
          </a:r>
          <a:r>
            <a:rPr lang="en-US" sz="1900" kern="1200" dirty="0" smtClean="0">
              <a:latin typeface="Times New Roman"/>
              <a:cs typeface="Times New Roman"/>
            </a:rPr>
            <a:t> 1 982 044,0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2025 </a:t>
          </a:r>
          <a:r>
            <a:rPr lang="ru-RU" sz="1900" kern="1200" dirty="0" smtClean="0">
              <a:latin typeface="Times New Roman"/>
              <a:cs typeface="Times New Roman"/>
            </a:rPr>
            <a:t>−</a:t>
          </a:r>
          <a:r>
            <a:rPr lang="en-US" sz="1900" kern="1200" dirty="0" smtClean="0">
              <a:latin typeface="Times New Roman"/>
              <a:cs typeface="Times New Roman"/>
            </a:rPr>
            <a:t> 2 098 590,0</a:t>
          </a:r>
          <a:endParaRPr lang="ru-RU" sz="1900" kern="1200" dirty="0"/>
        </a:p>
      </dsp:txBody>
      <dsp:txXfrm rot="-5400000">
        <a:off x="2194561" y="184100"/>
        <a:ext cx="3850293" cy="945456"/>
      </dsp:txXfrm>
    </dsp:sp>
    <dsp:sp modelId="{FD9C3BCC-9676-42A1-843C-8C31D5CC5296}">
      <dsp:nvSpPr>
        <dsp:cNvPr id="0" name=""/>
        <dsp:cNvSpPr/>
      </dsp:nvSpPr>
      <dsp:spPr>
        <a:xfrm>
          <a:off x="0" y="1984"/>
          <a:ext cx="2194560" cy="13096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Налоговые доходы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63934" y="65918"/>
        <a:ext cx="2066692" cy="1181819"/>
      </dsp:txXfrm>
    </dsp:sp>
    <dsp:sp modelId="{D40EE2DE-71BC-4BAA-969C-E9BFC9428D48}">
      <dsp:nvSpPr>
        <dsp:cNvPr id="0" name=""/>
        <dsp:cNvSpPr/>
      </dsp:nvSpPr>
      <dsp:spPr>
        <a:xfrm rot="5400000">
          <a:off x="3621405" y="81279"/>
          <a:ext cx="1047750" cy="39014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2023 </a:t>
          </a:r>
          <a:r>
            <a:rPr lang="ru-RU" sz="1900" kern="1200" dirty="0" smtClean="0">
              <a:latin typeface="Times New Roman"/>
              <a:cs typeface="Times New Roman"/>
            </a:rPr>
            <a:t>−</a:t>
          </a:r>
          <a:r>
            <a:rPr lang="en-US" sz="1900" kern="1200" dirty="0" smtClean="0">
              <a:latin typeface="Times New Roman"/>
              <a:cs typeface="Times New Roman"/>
            </a:rPr>
            <a:t> 148 131,7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2024 </a:t>
          </a:r>
          <a:r>
            <a:rPr lang="ru-RU" sz="1900" kern="1200" dirty="0" smtClean="0">
              <a:latin typeface="Times New Roman"/>
              <a:cs typeface="Times New Roman"/>
            </a:rPr>
            <a:t>−</a:t>
          </a:r>
          <a:r>
            <a:rPr lang="en-US" sz="1900" kern="1200" dirty="0" smtClean="0">
              <a:latin typeface="Times New Roman"/>
              <a:cs typeface="Times New Roman"/>
            </a:rPr>
            <a:t> 146 098,3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2025 </a:t>
          </a:r>
          <a:r>
            <a:rPr lang="ru-RU" sz="1900" kern="1200" dirty="0" smtClean="0">
              <a:latin typeface="Times New Roman"/>
              <a:cs typeface="Times New Roman"/>
            </a:rPr>
            <a:t>−</a:t>
          </a:r>
          <a:r>
            <a:rPr lang="en-US" sz="1900" kern="1200" dirty="0" smtClean="0">
              <a:latin typeface="Times New Roman"/>
              <a:cs typeface="Times New Roman"/>
            </a:rPr>
            <a:t> 147 455,3</a:t>
          </a:r>
          <a:endParaRPr lang="ru-RU" sz="1900" kern="1200" dirty="0"/>
        </a:p>
      </dsp:txBody>
      <dsp:txXfrm rot="-5400000">
        <a:off x="2194561" y="1559271"/>
        <a:ext cx="3850293" cy="945456"/>
      </dsp:txXfrm>
    </dsp:sp>
    <dsp:sp modelId="{2BA83842-209C-4B92-8907-3052DCEEEAB6}">
      <dsp:nvSpPr>
        <dsp:cNvPr id="0" name=""/>
        <dsp:cNvSpPr/>
      </dsp:nvSpPr>
      <dsp:spPr>
        <a:xfrm>
          <a:off x="0" y="1377156"/>
          <a:ext cx="2194560" cy="13096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Неналоговые доходы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63934" y="1441090"/>
        <a:ext cx="2066692" cy="1181819"/>
      </dsp:txXfrm>
    </dsp:sp>
    <dsp:sp modelId="{C224988B-DA45-4B80-B353-D24DF30F4D12}">
      <dsp:nvSpPr>
        <dsp:cNvPr id="0" name=""/>
        <dsp:cNvSpPr/>
      </dsp:nvSpPr>
      <dsp:spPr>
        <a:xfrm rot="5400000">
          <a:off x="3621405" y="1456451"/>
          <a:ext cx="1047750" cy="390144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2023 </a:t>
          </a:r>
          <a:r>
            <a:rPr lang="ru-RU" sz="1900" kern="1200" dirty="0" smtClean="0">
              <a:latin typeface="Times New Roman"/>
              <a:cs typeface="Times New Roman"/>
            </a:rPr>
            <a:t>−</a:t>
          </a:r>
          <a:r>
            <a:rPr lang="en-US" sz="1900" kern="1200" dirty="0" smtClean="0">
              <a:latin typeface="Times New Roman"/>
              <a:cs typeface="Times New Roman"/>
            </a:rPr>
            <a:t> 3 263 118,4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2024 </a:t>
          </a:r>
          <a:r>
            <a:rPr lang="ru-RU" sz="1900" kern="1200" dirty="0" smtClean="0">
              <a:latin typeface="Times New Roman"/>
              <a:cs typeface="Times New Roman"/>
            </a:rPr>
            <a:t>−</a:t>
          </a:r>
          <a:r>
            <a:rPr lang="en-US" sz="1900" kern="1200" dirty="0" smtClean="0">
              <a:latin typeface="Times New Roman"/>
              <a:cs typeface="Times New Roman"/>
            </a:rPr>
            <a:t> 2 502 907,4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2025 </a:t>
          </a:r>
          <a:r>
            <a:rPr lang="ru-RU" sz="1900" kern="1200" dirty="0" smtClean="0">
              <a:latin typeface="Times New Roman"/>
              <a:cs typeface="Times New Roman"/>
            </a:rPr>
            <a:t>−</a:t>
          </a:r>
          <a:r>
            <a:rPr lang="en-US" sz="1900" kern="1200" dirty="0" smtClean="0">
              <a:latin typeface="Times New Roman"/>
              <a:cs typeface="Times New Roman"/>
            </a:rPr>
            <a:t> 2 108 437,9</a:t>
          </a:r>
          <a:endParaRPr lang="ru-RU" sz="1900" kern="1200" dirty="0"/>
        </a:p>
      </dsp:txBody>
      <dsp:txXfrm rot="-5400000">
        <a:off x="2194561" y="2934443"/>
        <a:ext cx="3850293" cy="945456"/>
      </dsp:txXfrm>
    </dsp:sp>
    <dsp:sp modelId="{9E33AF18-03AF-4CB9-A387-13274A5F3BC2}">
      <dsp:nvSpPr>
        <dsp:cNvPr id="0" name=""/>
        <dsp:cNvSpPr/>
      </dsp:nvSpPr>
      <dsp:spPr>
        <a:xfrm>
          <a:off x="0" y="2752328"/>
          <a:ext cx="2194560" cy="13096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Безвозмездные поступления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63934" y="2816262"/>
        <a:ext cx="2066692" cy="1181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61CD3-C879-485F-9D0E-8AF0741A092A}">
      <dsp:nvSpPr>
        <dsp:cNvPr id="0" name=""/>
        <dsp:cNvSpPr/>
      </dsp:nvSpPr>
      <dsp:spPr>
        <a:xfrm>
          <a:off x="1126660" y="0"/>
          <a:ext cx="5517539" cy="5517539"/>
        </a:xfrm>
        <a:prstGeom prst="triangl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022F7-31B5-4F05-916B-3283566C347D}">
      <dsp:nvSpPr>
        <dsp:cNvPr id="0" name=""/>
        <dsp:cNvSpPr/>
      </dsp:nvSpPr>
      <dsp:spPr>
        <a:xfrm>
          <a:off x="3121592" y="557806"/>
          <a:ext cx="3586401" cy="9806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effectLst/>
              <a:latin typeface="Monotype Corsiva" panose="03010101010201010101" pitchFamily="66" charset="0"/>
              <a:cs typeface="Times New Roman" panose="02020603050405020304" pitchFamily="18" charset="0"/>
            </a:rPr>
            <a:t>Демография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effectLst/>
              <a:latin typeface="Monotype Corsiva" panose="03010101010201010101" pitchFamily="66" charset="0"/>
              <a:cs typeface="Times New Roman" panose="02020603050405020304" pitchFamily="18" charset="0"/>
            </a:rPr>
            <a:t>2 млн. руб.</a:t>
          </a:r>
          <a:endParaRPr lang="ru-RU" sz="2400" b="1" i="1" kern="1200" dirty="0">
            <a:effectLst/>
            <a:latin typeface="Monotype Corsiva" panose="03010101010201010101" pitchFamily="66" charset="0"/>
            <a:cs typeface="Times New Roman" panose="02020603050405020304" pitchFamily="18" charset="0"/>
          </a:endParaRPr>
        </a:p>
      </dsp:txBody>
      <dsp:txXfrm>
        <a:off x="3169464" y="605678"/>
        <a:ext cx="3490657" cy="884912"/>
      </dsp:txXfrm>
    </dsp:sp>
    <dsp:sp modelId="{9AFCE9DE-115B-43AD-99AF-769C0F112FEA}">
      <dsp:nvSpPr>
        <dsp:cNvPr id="0" name=""/>
        <dsp:cNvSpPr/>
      </dsp:nvSpPr>
      <dsp:spPr>
        <a:xfrm>
          <a:off x="3121592" y="1653693"/>
          <a:ext cx="3586401" cy="9806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90421"/>
              <a:satOff val="1725"/>
              <a:lumOff val="7618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effectLst/>
              <a:latin typeface="Monotype Corsiva" panose="03010101010201010101" pitchFamily="66" charset="0"/>
              <a:cs typeface="Times New Roman" panose="02020603050405020304" pitchFamily="18" charset="0"/>
            </a:rPr>
            <a:t>Культура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effectLst/>
              <a:latin typeface="Monotype Corsiva" panose="03010101010201010101" pitchFamily="66" charset="0"/>
              <a:cs typeface="Times New Roman" panose="02020603050405020304" pitchFamily="18" charset="0"/>
            </a:rPr>
            <a:t>31 млн. руб.</a:t>
          </a:r>
          <a:endParaRPr lang="ru-RU" sz="2800" b="1" i="1" kern="1200" dirty="0">
            <a:effectLst/>
            <a:latin typeface="Monotype Corsiva" panose="03010101010201010101" pitchFamily="66" charset="0"/>
            <a:cs typeface="Times New Roman" panose="02020603050405020304" pitchFamily="18" charset="0"/>
          </a:endParaRPr>
        </a:p>
      </dsp:txBody>
      <dsp:txXfrm>
        <a:off x="3169464" y="1701565"/>
        <a:ext cx="3490657" cy="884912"/>
      </dsp:txXfrm>
    </dsp:sp>
    <dsp:sp modelId="{B02CCC6A-06C5-4D1E-8640-E5D7688CB936}">
      <dsp:nvSpPr>
        <dsp:cNvPr id="0" name=""/>
        <dsp:cNvSpPr/>
      </dsp:nvSpPr>
      <dsp:spPr>
        <a:xfrm>
          <a:off x="3059727" y="3805052"/>
          <a:ext cx="3586401" cy="9806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80842"/>
              <a:satOff val="3450"/>
              <a:lumOff val="15237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effectLst/>
              <a:latin typeface="Monotype Corsiva" panose="03010101010201010101" pitchFamily="66" charset="0"/>
              <a:cs typeface="Times New Roman" panose="02020603050405020304" pitchFamily="18" charset="0"/>
            </a:rPr>
            <a:t>Безопасные качественные дороги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effectLst/>
              <a:latin typeface="Monotype Corsiva" panose="03010101010201010101" pitchFamily="66" charset="0"/>
              <a:cs typeface="Times New Roman" panose="02020603050405020304" pitchFamily="18" charset="0"/>
            </a:rPr>
            <a:t>200 млн. руб.</a:t>
          </a:r>
        </a:p>
      </dsp:txBody>
      <dsp:txXfrm>
        <a:off x="3107599" y="3852924"/>
        <a:ext cx="3490657" cy="884912"/>
      </dsp:txXfrm>
    </dsp:sp>
    <dsp:sp modelId="{25DC2B55-2EA9-4BDC-9E7A-7FA38F37CB8A}">
      <dsp:nvSpPr>
        <dsp:cNvPr id="0" name=""/>
        <dsp:cNvSpPr/>
      </dsp:nvSpPr>
      <dsp:spPr>
        <a:xfrm>
          <a:off x="3136870" y="2690794"/>
          <a:ext cx="3586401" cy="9806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effectLst/>
              <a:latin typeface="Monotype Corsiva" panose="03010101010201010101" pitchFamily="66" charset="0"/>
              <a:cs typeface="Times New Roman" panose="02020603050405020304" pitchFamily="18" charset="0"/>
            </a:rPr>
            <a:t>Жилье и городская среда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smtClean="0">
              <a:effectLst/>
              <a:latin typeface="Monotype Corsiva" panose="03010101010201010101" pitchFamily="66" charset="0"/>
              <a:cs typeface="Times New Roman" panose="02020603050405020304" pitchFamily="18" charset="0"/>
            </a:rPr>
            <a:t>90 </a:t>
          </a:r>
          <a:r>
            <a:rPr lang="ru-RU" sz="2200" b="1" i="1" kern="1200" dirty="0" smtClean="0">
              <a:effectLst/>
              <a:latin typeface="Monotype Corsiva" panose="03010101010201010101" pitchFamily="66" charset="0"/>
              <a:cs typeface="Times New Roman" panose="02020603050405020304" pitchFamily="18" charset="0"/>
            </a:rPr>
            <a:t>млн. руб.</a:t>
          </a:r>
          <a:endParaRPr lang="ru-RU" sz="2200" b="1" i="1" kern="1200" dirty="0">
            <a:effectLst/>
            <a:latin typeface="Monotype Corsiva" panose="03010101010201010101" pitchFamily="66" charset="0"/>
            <a:cs typeface="Times New Roman" panose="02020603050405020304" pitchFamily="18" charset="0"/>
          </a:endParaRPr>
        </a:p>
      </dsp:txBody>
      <dsp:txXfrm>
        <a:off x="3184742" y="2738666"/>
        <a:ext cx="3490657" cy="884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0.83301</cdr:x>
      <cdr:y>0.81145</cdr:y>
    </cdr:from>
    <cdr:to>
      <cdr:x>1</cdr:x>
      <cdr:y>1</cdr:y>
    </cdr:to>
    <cdr:sp macro="" textlink="">
      <cdr:nvSpPr>
        <cdr:cNvPr id="16" name="Овал 15"/>
        <cdr:cNvSpPr/>
      </cdr:nvSpPr>
      <cdr:spPr>
        <a:xfrm xmlns:a="http://schemas.openxmlformats.org/drawingml/2006/main">
          <a:off x="7380311" y="3160644"/>
          <a:ext cx="1479509" cy="734401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900" dirty="0"/>
            <a:t>Муниципальный долг</a:t>
          </a:r>
          <a:r>
            <a:rPr lang="en-US" sz="900" dirty="0"/>
            <a:t>, </a:t>
          </a:r>
          <a:r>
            <a:rPr lang="ru-RU" sz="900" dirty="0"/>
            <a:t>тыс.руб</a:t>
          </a:r>
          <a:r>
            <a:rPr lang="ru-RU" sz="1100" dirty="0"/>
            <a:t>.</a:t>
          </a:r>
        </a:p>
      </cdr:txBody>
    </cdr:sp>
  </cdr:relSizeAnchor>
  <cdr:relSizeAnchor xmlns:cdr="http://schemas.openxmlformats.org/drawingml/2006/chartDrawing">
    <cdr:from>
      <cdr:x>0.17219</cdr:x>
      <cdr:y>0.90587</cdr:y>
    </cdr:from>
    <cdr:to>
      <cdr:x>0.83885</cdr:x>
      <cdr:y>1</cdr:y>
    </cdr:to>
    <cdr:sp macro="" textlink="">
      <cdr:nvSpPr>
        <cdr:cNvPr id="19" name="Стрелка вправо 18"/>
        <cdr:cNvSpPr/>
      </cdr:nvSpPr>
      <cdr:spPr>
        <a:xfrm xmlns:a="http://schemas.openxmlformats.org/drawingml/2006/main">
          <a:off x="1525541" y="3528392"/>
          <a:ext cx="5906489" cy="366653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tIns="0"/>
        <a:lstStyle xmlns:a="http://schemas.openxmlformats.org/drawingml/2006/main"/>
        <a:p xmlns:a="http://schemas.openxmlformats.org/drawingml/2006/main">
          <a:r>
            <a:rPr lang="ru-RU" sz="900" b="1" dirty="0"/>
            <a:t> </a:t>
          </a:r>
          <a:r>
            <a:rPr lang="ru-RU" sz="900" b="1" dirty="0" smtClean="0"/>
            <a:t>        971 285,5         </a:t>
          </a:r>
          <a:r>
            <a:rPr lang="en-US" sz="900" b="1" dirty="0" smtClean="0"/>
            <a:t>        </a:t>
          </a:r>
          <a:r>
            <a:rPr lang="ru-RU" sz="900" b="1" dirty="0" smtClean="0"/>
            <a:t> </a:t>
          </a:r>
          <a:r>
            <a:rPr lang="en-US" sz="900" b="1" dirty="0" smtClean="0"/>
            <a:t>  </a:t>
          </a:r>
          <a:r>
            <a:rPr lang="ru-RU" sz="900" b="1" dirty="0" smtClean="0"/>
            <a:t>     1 026 905,3      </a:t>
          </a:r>
          <a:r>
            <a:rPr lang="en-US" sz="900" b="1" dirty="0" smtClean="0"/>
            <a:t>  </a:t>
          </a:r>
          <a:r>
            <a:rPr lang="ru-RU" sz="900" b="1" dirty="0" smtClean="0"/>
            <a:t>               1 126 405,3                        1 211 405,3                       1 301 205,3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0.20397</cdr:x>
      <cdr:y>0.62638</cdr:y>
    </cdr:from>
    <cdr:to>
      <cdr:x>0.24305</cdr:x>
      <cdr:y>0.91453</cdr:y>
    </cdr:to>
    <cdr:sp macro="" textlink="">
      <cdr:nvSpPr>
        <cdr:cNvPr id="11" name="TextBox 4"/>
        <cdr:cNvSpPr txBox="1"/>
      </cdr:nvSpPr>
      <cdr:spPr>
        <a:xfrm xmlns:a="http://schemas.openxmlformats.org/drawingml/2006/main">
          <a:off x="1807138" y="2439778"/>
          <a:ext cx="346249" cy="11223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dirty="0"/>
            <a:t> </a:t>
          </a:r>
          <a:r>
            <a:rPr lang="ru-RU" sz="1050" dirty="0" smtClean="0"/>
            <a:t>531</a:t>
          </a:r>
          <a:r>
            <a:rPr lang="en-US" sz="1050" dirty="0" smtClean="0"/>
            <a:t> </a:t>
          </a:r>
          <a:r>
            <a:rPr lang="ru-RU" sz="1050" dirty="0" smtClean="0"/>
            <a:t>285,5</a:t>
          </a:r>
          <a:endParaRPr lang="ru-RU" sz="1050" dirty="0"/>
        </a:p>
      </cdr:txBody>
    </cdr:sp>
  </cdr:relSizeAnchor>
  <cdr:relSizeAnchor xmlns:cdr="http://schemas.openxmlformats.org/drawingml/2006/chartDrawing">
    <cdr:from>
      <cdr:x>0.51781</cdr:x>
      <cdr:y>0.36974</cdr:y>
    </cdr:from>
    <cdr:to>
      <cdr:x>0.55429</cdr:x>
      <cdr:y>0.66032</cdr:y>
    </cdr:to>
    <cdr:sp macro="" textlink="">
      <cdr:nvSpPr>
        <cdr:cNvPr id="15" name="TextBox 4"/>
        <cdr:cNvSpPr txBox="1"/>
      </cdr:nvSpPr>
      <cdr:spPr>
        <a:xfrm xmlns:a="http://schemas.openxmlformats.org/drawingml/2006/main">
          <a:off x="4587727" y="1440160"/>
          <a:ext cx="323165" cy="11318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/>
            <a:t> </a:t>
          </a:r>
          <a:r>
            <a:rPr lang="ru-RU" sz="900" dirty="0">
              <a:solidFill>
                <a:schemeClr val="accent3">
                  <a:lumMod val="75000"/>
                </a:schemeClr>
              </a:solidFill>
            </a:rPr>
            <a:t>493 714,50</a:t>
          </a:r>
        </a:p>
      </cdr:txBody>
    </cdr:sp>
  </cdr:relSizeAnchor>
  <cdr:relSizeAnchor xmlns:cdr="http://schemas.openxmlformats.org/drawingml/2006/chartDrawing">
    <cdr:from>
      <cdr:x>0.6542</cdr:x>
      <cdr:y>0.56311</cdr:y>
    </cdr:from>
    <cdr:to>
      <cdr:x>0.69068</cdr:x>
      <cdr:y>0.91967</cdr:y>
    </cdr:to>
    <cdr:sp macro="" textlink="">
      <cdr:nvSpPr>
        <cdr:cNvPr id="18" name="TextBox 4"/>
        <cdr:cNvSpPr txBox="1"/>
      </cdr:nvSpPr>
      <cdr:spPr>
        <a:xfrm xmlns:a="http://schemas.openxmlformats.org/drawingml/2006/main">
          <a:off x="5796095" y="2193339"/>
          <a:ext cx="323165" cy="138881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/>
            <a:t> </a:t>
          </a:r>
          <a:r>
            <a:rPr lang="ru-RU" sz="900" dirty="0" smtClean="0"/>
            <a:t>392 133,3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0.79174</cdr:x>
      <cdr:y>0.6174</cdr:y>
    </cdr:from>
    <cdr:to>
      <cdr:x>0.82822</cdr:x>
      <cdr:y>0.91453</cdr:y>
    </cdr:to>
    <cdr:sp macro="" textlink="">
      <cdr:nvSpPr>
        <cdr:cNvPr id="21" name="TextBox 4"/>
        <cdr:cNvSpPr txBox="1"/>
      </cdr:nvSpPr>
      <cdr:spPr>
        <a:xfrm xmlns:a="http://schemas.openxmlformats.org/drawingml/2006/main">
          <a:off x="7014675" y="2404801"/>
          <a:ext cx="323165" cy="11573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/>
            <a:t> </a:t>
          </a:r>
          <a:r>
            <a:rPr lang="ru-RU" sz="900" dirty="0" smtClean="0"/>
            <a:t>615 637,8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0.17468</cdr:x>
      <cdr:y>0.01424</cdr:y>
    </cdr:from>
    <cdr:to>
      <cdr:x>0.92148</cdr:x>
      <cdr:y>0.10366</cdr:y>
    </cdr:to>
    <cdr:sp macro="" textlink="">
      <cdr:nvSpPr>
        <cdr:cNvPr id="22" name="Стрелка вправо 21"/>
        <cdr:cNvSpPr/>
      </cdr:nvSpPr>
      <cdr:spPr>
        <a:xfrm xmlns:a="http://schemas.openxmlformats.org/drawingml/2006/main">
          <a:off x="1547664" y="55446"/>
          <a:ext cx="6616457" cy="348303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tIns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/>
            <a:t> на </a:t>
          </a:r>
          <a:r>
            <a:rPr lang="ru-RU" sz="900" dirty="0" smtClean="0"/>
            <a:t>01.01.2022    </a:t>
          </a:r>
          <a:r>
            <a:rPr lang="en-US" sz="900" dirty="0" smtClean="0"/>
            <a:t>    </a:t>
          </a:r>
          <a:r>
            <a:rPr lang="ru-RU" sz="900" dirty="0" smtClean="0"/>
            <a:t>         </a:t>
          </a:r>
          <a:r>
            <a:rPr lang="en-US" sz="900" dirty="0" smtClean="0"/>
            <a:t> </a:t>
          </a:r>
          <a:r>
            <a:rPr lang="ru-RU" sz="900" dirty="0"/>
            <a:t>на </a:t>
          </a:r>
          <a:r>
            <a:rPr lang="ru-RU" sz="900" dirty="0" smtClean="0"/>
            <a:t>01.01.2023                     </a:t>
          </a:r>
          <a:r>
            <a:rPr lang="en-US" sz="900" dirty="0" smtClean="0"/>
            <a:t> </a:t>
          </a:r>
          <a:r>
            <a:rPr lang="ru-RU" sz="900" dirty="0"/>
            <a:t>на </a:t>
          </a:r>
          <a:r>
            <a:rPr lang="ru-RU" sz="900" dirty="0" smtClean="0"/>
            <a:t>01.01.2024                     </a:t>
          </a:r>
          <a:r>
            <a:rPr lang="en-US" sz="900" dirty="0" smtClean="0"/>
            <a:t> </a:t>
          </a:r>
          <a:r>
            <a:rPr lang="ru-RU" sz="900" dirty="0" smtClean="0"/>
            <a:t> </a:t>
          </a:r>
          <a:r>
            <a:rPr lang="ru-RU" sz="900" dirty="0"/>
            <a:t>на </a:t>
          </a:r>
          <a:r>
            <a:rPr lang="ru-RU" sz="900" dirty="0" smtClean="0"/>
            <a:t>01.01.2025      </a:t>
          </a:r>
          <a:r>
            <a:rPr lang="en-US" sz="900" dirty="0" smtClean="0"/>
            <a:t> </a:t>
          </a:r>
          <a:r>
            <a:rPr lang="ru-RU" sz="900" dirty="0" smtClean="0"/>
            <a:t>                на 01.01.2026  </a:t>
          </a:r>
          <a:endParaRPr lang="ru-RU" dirty="0"/>
        </a:p>
      </cdr:txBody>
    </cdr:sp>
  </cdr:relSizeAnchor>
  <cdr:relSizeAnchor xmlns:cdr="http://schemas.openxmlformats.org/drawingml/2006/chartDrawing">
    <cdr:from>
      <cdr:x>0.61357</cdr:x>
      <cdr:y>0.63723</cdr:y>
    </cdr:from>
    <cdr:to>
      <cdr:x>0.65005</cdr:x>
      <cdr:y>0.91453</cdr:y>
    </cdr:to>
    <cdr:sp macro="" textlink="">
      <cdr:nvSpPr>
        <cdr:cNvPr id="13" name="TextBox 4"/>
        <cdr:cNvSpPr txBox="1"/>
      </cdr:nvSpPr>
      <cdr:spPr>
        <a:xfrm xmlns:a="http://schemas.openxmlformats.org/drawingml/2006/main">
          <a:off x="5436120" y="2482040"/>
          <a:ext cx="323165" cy="10800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/>
            <a:t> </a:t>
          </a:r>
          <a:r>
            <a:rPr lang="ru-RU" sz="900" dirty="0" smtClean="0">
              <a:solidFill>
                <a:schemeClr val="tx1"/>
              </a:solidFill>
            </a:rPr>
            <a:t>819 272,0</a:t>
          </a:r>
          <a:endParaRPr lang="ru-RU" sz="9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0.75173</cdr:x>
      <cdr:y>0.63504</cdr:y>
    </cdr:from>
    <cdr:to>
      <cdr:x>0.78821</cdr:x>
      <cdr:y>0.91234</cdr:y>
    </cdr:to>
    <cdr:sp macro="" textlink="">
      <cdr:nvSpPr>
        <cdr:cNvPr id="14" name="TextBox 4"/>
        <cdr:cNvSpPr txBox="1"/>
      </cdr:nvSpPr>
      <cdr:spPr>
        <a:xfrm xmlns:a="http://schemas.openxmlformats.org/drawingml/2006/main">
          <a:off x="6660193" y="2473509"/>
          <a:ext cx="323165" cy="10800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>
              <a:solidFill>
                <a:schemeClr val="tx1"/>
              </a:solidFill>
            </a:rPr>
            <a:t>685 567,5</a:t>
          </a:r>
          <a:endParaRPr lang="ru-RU" sz="9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0.51604</cdr:x>
      <cdr:y>0.71684</cdr:y>
    </cdr:from>
    <cdr:to>
      <cdr:x>0.55667</cdr:x>
      <cdr:y>0.91344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2000" y="2792141"/>
          <a:ext cx="360040" cy="765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tx1"/>
              </a:solidFill>
            </a:rPr>
            <a:t>283 428,8</a:t>
          </a:r>
          <a:endParaRPr lang="ru-RU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0.34536</cdr:x>
      <cdr:y>0.71567</cdr:y>
    </cdr:from>
    <cdr:to>
      <cdr:x>0.37787</cdr:x>
      <cdr:y>0.93464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2777406" y="3069999"/>
          <a:ext cx="852885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 smtClean="0">
              <a:solidFill>
                <a:schemeClr val="tx1"/>
              </a:solidFill>
            </a:rPr>
            <a:t>866 </a:t>
          </a:r>
          <a:r>
            <a:rPr lang="en-US" sz="1050" dirty="0" smtClean="0">
              <a:solidFill>
                <a:schemeClr val="tx1"/>
              </a:solidFill>
            </a:rPr>
            <a:t>681,0</a:t>
          </a:r>
          <a:endParaRPr lang="ru-RU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0.37787</cdr:x>
      <cdr:y>0.68114</cdr:y>
    </cdr:from>
    <cdr:to>
      <cdr:x>0.40406</cdr:x>
      <cdr:y>0.92148</cdr:y>
    </cdr:to>
    <cdr:sp macro="" textlink="">
      <cdr:nvSpPr>
        <cdr:cNvPr id="4" name="TextBox 3"/>
        <cdr:cNvSpPr txBox="1"/>
      </cdr:nvSpPr>
      <cdr:spPr>
        <a:xfrm xmlns:a="http://schemas.openxmlformats.org/drawingml/2006/main" rot="16200000">
          <a:off x="2995830" y="3005120"/>
          <a:ext cx="936104" cy="232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>
              <a:solidFill>
                <a:schemeClr val="tx1"/>
              </a:solidFill>
            </a:rPr>
            <a:t>160 224,3</a:t>
          </a:r>
          <a:endParaRPr lang="ru-RU" sz="11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19516" cy="493080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68" y="2"/>
            <a:ext cx="2919516" cy="493080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r">
              <a:defRPr sz="1200"/>
            </a:lvl1pPr>
          </a:lstStyle>
          <a:p>
            <a:fld id="{1A79E0F3-5088-4F7F-B76B-40386CF9BD14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82" tIns="45391" rIns="90782" bIns="4539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737" y="4686620"/>
            <a:ext cx="5388294" cy="4439289"/>
          </a:xfrm>
          <a:prstGeom prst="rect">
            <a:avLst/>
          </a:prstGeom>
        </p:spPr>
        <p:txBody>
          <a:bodyPr vert="horz" lIns="90782" tIns="45391" rIns="90782" bIns="4539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1660"/>
            <a:ext cx="2919516" cy="493079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68" y="9371660"/>
            <a:ext cx="2919516" cy="493079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r">
              <a:defRPr sz="1200"/>
            </a:lvl1pPr>
          </a:lstStyle>
          <a:p>
            <a:fld id="{568FA17F-3F6F-4B35-85B9-24E9516F12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097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87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41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41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41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44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8390" indent="-283996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35986" indent="-22719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90380" indent="-22719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44774" indent="-22719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99168" indent="-22719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53562" indent="-22719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07956" indent="-22719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62350" indent="-22719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7FEF70-1434-473A-830D-D1C93070A528}" type="slidenum">
              <a:rPr lang="ru-RU" altLang="ru-RU" sz="1200">
                <a:solidFill>
                  <a:srgbClr val="000000"/>
                </a:solidFill>
              </a:rPr>
              <a:pPr eaLnBrk="1" hangingPunct="1"/>
              <a:t>50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33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662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063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709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271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838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842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485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35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871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401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616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07510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41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36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28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9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4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7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21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513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64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98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68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369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082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01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71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58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703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095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528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6645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788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DAA905C1-1862-44CD-A4F1-8EC07E5012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33216"/>
      </p:ext>
    </p:extLst>
  </p:cSld>
  <p:clrMapOvr>
    <a:masterClrMapping/>
  </p:clrMapOvr>
  <p:transition spd="med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1484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792595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508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00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2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947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245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614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44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609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854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869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630774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55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94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847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909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9309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6858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653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642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418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402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1820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3455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93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5569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189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655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275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969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344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773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7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730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117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690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04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205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97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317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034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869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7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1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</p:sldLayoutIdLst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97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11" r:id="rId3"/>
    <p:sldLayoutId id="2147484412" r:id="rId4"/>
    <p:sldLayoutId id="2147484413" r:id="rId5"/>
    <p:sldLayoutId id="2147484414" r:id="rId6"/>
    <p:sldLayoutId id="2147484415" r:id="rId7"/>
    <p:sldLayoutId id="2147484416" r:id="rId8"/>
    <p:sldLayoutId id="2147484417" r:id="rId9"/>
    <p:sldLayoutId id="2147484418" r:id="rId10"/>
    <p:sldLayoutId id="21474844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12/26/2022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73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1" r:id="rId1"/>
    <p:sldLayoutId id="2147484422" r:id="rId2"/>
    <p:sldLayoutId id="2147484423" r:id="rId3"/>
    <p:sldLayoutId id="2147484424" r:id="rId4"/>
    <p:sldLayoutId id="2147484425" r:id="rId5"/>
    <p:sldLayoutId id="2147484426" r:id="rId6"/>
    <p:sldLayoutId id="2147484427" r:id="rId7"/>
    <p:sldLayoutId id="2147484428" r:id="rId8"/>
    <p:sldLayoutId id="2147484429" r:id="rId9"/>
    <p:sldLayoutId id="2147484430" r:id="rId10"/>
    <p:sldLayoutId id="2147484431" r:id="rId11"/>
    <p:sldLayoutId id="2147484432" r:id="rId12"/>
    <p:sldLayoutId id="214748443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56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24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47" r:id="rId1"/>
    <p:sldLayoutId id="2147484448" r:id="rId2"/>
    <p:sldLayoutId id="2147484449" r:id="rId3"/>
    <p:sldLayoutId id="2147484450" r:id="rId4"/>
    <p:sldLayoutId id="2147484451" r:id="rId5"/>
    <p:sldLayoutId id="2147484452" r:id="rId6"/>
    <p:sldLayoutId id="2147484453" r:id="rId7"/>
    <p:sldLayoutId id="2147484454" r:id="rId8"/>
    <p:sldLayoutId id="2147484455" r:id="rId9"/>
    <p:sldLayoutId id="2147484456" r:id="rId10"/>
    <p:sldLayoutId id="214748445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745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59" r:id="rId1"/>
    <p:sldLayoutId id="2147484460" r:id="rId2"/>
    <p:sldLayoutId id="2147484461" r:id="rId3"/>
    <p:sldLayoutId id="2147484462" r:id="rId4"/>
    <p:sldLayoutId id="2147484463" r:id="rId5"/>
    <p:sldLayoutId id="2147484464" r:id="rId6"/>
    <p:sldLayoutId id="2147484465" r:id="rId7"/>
    <p:sldLayoutId id="2147484466" r:id="rId8"/>
    <p:sldLayoutId id="2147484467" r:id="rId9"/>
    <p:sldLayoutId id="2147484468" r:id="rId10"/>
    <p:sldLayoutId id="214748446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0"/>
            <a:ext cx="914302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3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1" r:id="rId1"/>
    <p:sldLayoutId id="2147484472" r:id="rId2"/>
    <p:sldLayoutId id="2147484473" r:id="rId3"/>
    <p:sldLayoutId id="2147484474" r:id="rId4"/>
    <p:sldLayoutId id="2147484475" r:id="rId5"/>
    <p:sldLayoutId id="2147484476" r:id="rId6"/>
    <p:sldLayoutId id="2147484477" r:id="rId7"/>
    <p:sldLayoutId id="2147484478" r:id="rId8"/>
    <p:sldLayoutId id="2147484479" r:id="rId9"/>
    <p:sldLayoutId id="2147484480" r:id="rId10"/>
    <p:sldLayoutId id="21474844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1620" y="299137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Финансовое управление А</a:t>
            </a:r>
            <a:r>
              <a:rPr lang="ru-RU" sz="16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дминистрации </a:t>
            </a:r>
            <a:r>
              <a:rPr lang="ru-RU" sz="16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муниципального образования «Город Майкоп»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9128" y="2420888"/>
            <a:ext cx="91622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400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ru-RU" sz="4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ГРАЖДАН</a:t>
            </a:r>
          </a:p>
          <a:p>
            <a:pPr lvl="0" algn="ctr"/>
            <a:endParaRPr lang="en-US" altLang="ru-RU" sz="1400" b="1" spc="50" dirty="0" smtClean="0">
              <a:ln w="12700" cmpd="sng">
                <a:noFill/>
                <a:prstDash val="solid"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altLang="ru-RU" sz="1400" b="1" spc="50" dirty="0" smtClean="0">
                <a:ln w="12700" cmpd="sng">
                  <a:noFill/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Решени</a:t>
            </a:r>
            <a:r>
              <a:rPr lang="ru-RU" altLang="ru-RU" sz="1400" b="1" spc="50" dirty="0">
                <a:ln w="12700" cmpd="sng">
                  <a:noFill/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altLang="ru-RU" sz="1400" b="1" spc="50" dirty="0" smtClean="0">
                <a:ln w="12700" cmpd="sng">
                  <a:noFill/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spc="50" dirty="0">
                <a:ln w="12700" cmpd="sng">
                  <a:noFill/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Совета народных депутатов муниципального образования «Город Майкоп» </a:t>
            </a:r>
            <a:br>
              <a:rPr lang="ru-RU" altLang="ru-RU" sz="1400" b="1" spc="50" dirty="0">
                <a:ln w="12700" cmpd="sng">
                  <a:noFill/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b="1" spc="50" dirty="0">
                <a:ln w="12700" cmpd="sng">
                  <a:noFill/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  бюджете муниципального образования «Город Майкоп»</a:t>
            </a:r>
          </a:p>
          <a:p>
            <a:pPr lvl="0" algn="ctr"/>
            <a:r>
              <a:rPr lang="ru-RU" altLang="ru-RU" sz="1400" b="1" spc="50" dirty="0">
                <a:ln w="12700" cmpd="sng">
                  <a:noFill/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altLang="ru-RU" sz="1400" b="1" spc="50" dirty="0" smtClean="0">
                <a:ln w="12700" cmpd="sng">
                  <a:noFill/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altLang="ru-RU" sz="1400" b="1" spc="50" dirty="0" smtClean="0">
                <a:ln w="12700" cmpd="sng">
                  <a:noFill/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1400" b="1" spc="50" dirty="0" smtClean="0">
                <a:ln w="12700" cmpd="sng">
                  <a:noFill/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spc="50" dirty="0">
                <a:ln w="12700" cmpd="sng">
                  <a:noFill/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 и на плановый период </a:t>
            </a:r>
            <a:r>
              <a:rPr lang="ru-RU" altLang="ru-RU" sz="1400" b="1" spc="50" dirty="0" smtClean="0">
                <a:ln w="12700" cmpd="sng">
                  <a:noFill/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altLang="ru-RU" sz="1400" b="1" spc="50" dirty="0" smtClean="0">
                <a:ln w="12700" cmpd="sng">
                  <a:noFill/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altLang="ru-RU" sz="1400" b="1" spc="50" dirty="0" smtClean="0">
                <a:ln w="12700" cmpd="sng">
                  <a:noFill/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spc="50" dirty="0">
                <a:ln w="12700" cmpd="sng">
                  <a:noFill/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1400" b="1" spc="50" dirty="0" smtClean="0">
                <a:ln w="12700" cmpd="sng">
                  <a:noFill/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altLang="ru-RU" sz="1400" b="1" spc="50" dirty="0" smtClean="0">
                <a:ln w="12700" cmpd="sng">
                  <a:noFill/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altLang="ru-RU" sz="1400" b="1" spc="50" dirty="0" smtClean="0">
                <a:ln w="12700" cmpd="sng">
                  <a:noFill/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spc="50" dirty="0">
                <a:ln w="12700" cmpd="sng">
                  <a:noFill/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600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г. Майкоп</a:t>
            </a:r>
          </a:p>
          <a:p>
            <a:pPr lvl="0" algn="ctr"/>
            <a:r>
              <a:rPr lang="ru-RU" sz="1600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202</a:t>
            </a:r>
            <a:r>
              <a:rPr lang="en-US" sz="1600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2</a:t>
            </a:r>
            <a:endParaRPr lang="ru-RU" sz="1600" i="1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90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основных параметров бюджета муниципального образования «Город Майкоп»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0566" y="130941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91566" y="3282212"/>
            <a:ext cx="2809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46238" y="5016470"/>
            <a:ext cx="316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Неналоговые доходы</a:t>
            </a:r>
          </a:p>
        </p:txBody>
      </p:sp>
      <p:grpSp>
        <p:nvGrpSpPr>
          <p:cNvPr id="126" name="Группа 125"/>
          <p:cNvGrpSpPr/>
          <p:nvPr/>
        </p:nvGrpSpPr>
        <p:grpSpPr>
          <a:xfrm>
            <a:off x="1471277" y="2030121"/>
            <a:ext cx="6667380" cy="750808"/>
            <a:chOff x="1536888" y="1618114"/>
            <a:chExt cx="6667380" cy="750808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0" name="Группа 19"/>
            <p:cNvGrpSpPr/>
            <p:nvPr/>
          </p:nvGrpSpPr>
          <p:grpSpPr>
            <a:xfrm>
              <a:off x="1577827" y="1886844"/>
              <a:ext cx="6626441" cy="482078"/>
              <a:chOff x="1331640" y="2132858"/>
              <a:chExt cx="6480720" cy="502855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1331640" y="2132858"/>
                <a:ext cx="792088" cy="502855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</a:rPr>
                  <a:t>202</a:t>
                </a:r>
                <a:r>
                  <a:rPr lang="en-US" sz="1000" b="1" dirty="0" smtClean="0">
                    <a:solidFill>
                      <a:schemeClr val="bg1"/>
                    </a:solidFill>
                  </a:rPr>
                  <a:t>1</a:t>
                </a:r>
                <a:r>
                  <a:rPr lang="ru-RU" sz="1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1000" b="1" dirty="0">
                    <a:solidFill>
                      <a:schemeClr val="bg1"/>
                    </a:solidFill>
                  </a:rPr>
                  <a:t>г. (факт</a:t>
                </a:r>
                <a:r>
                  <a:rPr lang="ru-RU" sz="1000" b="1" dirty="0" smtClean="0">
                    <a:solidFill>
                      <a:schemeClr val="bg1"/>
                    </a:solidFill>
                  </a:rPr>
                  <a:t>)</a:t>
                </a:r>
              </a:p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4 057 139,3</a:t>
                </a:r>
                <a:endParaRPr lang="ru-RU" sz="1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2606568" y="2132858"/>
                <a:ext cx="885311" cy="5028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202</a:t>
                </a:r>
                <a:r>
                  <a:rPr lang="en-US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</a:t>
                </a:r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г.</a:t>
                </a: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(план)</a:t>
                </a:r>
              </a:p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5 </a:t>
                </a:r>
                <a:r>
                  <a:rPr lang="ru-RU" sz="1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263 145,1</a:t>
                </a:r>
                <a:endParaRPr lang="ru-RU" sz="1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4139952" y="2132858"/>
                <a:ext cx="792088" cy="5028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202</a:t>
                </a:r>
                <a:r>
                  <a:rPr lang="en-US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3</a:t>
                </a:r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г.</a:t>
                </a:r>
              </a:p>
              <a:p>
                <a:pPr algn="ctr"/>
                <a:r>
                  <a:rPr lang="ru-RU" sz="9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(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прогноз</a:t>
                </a:r>
                <a:r>
                  <a:rPr lang="ru-RU" sz="9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)</a:t>
                </a:r>
              </a:p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4 429 213,8</a:t>
                </a:r>
                <a:endParaRPr lang="ru-RU" sz="1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5521353" y="2132858"/>
                <a:ext cx="1016780" cy="5028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202</a:t>
                </a:r>
                <a:r>
                  <a:rPr lang="en-US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4</a:t>
                </a:r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г.</a:t>
                </a: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(прогноз)</a:t>
                </a:r>
              </a:p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4 023 933,5</a:t>
                </a:r>
                <a:endParaRPr lang="ru-RU" sz="1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6946353" y="2132858"/>
                <a:ext cx="866007" cy="5028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202</a:t>
                </a:r>
                <a:r>
                  <a:rPr lang="en-US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5</a:t>
                </a:r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г. (прогноз)</a:t>
                </a:r>
              </a:p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4 170 557,1</a:t>
                </a:r>
                <a:endParaRPr lang="ru-RU" sz="1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536888" y="1618114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937083" y="1629594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400118" y="1626473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904603" y="1630715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30965" y="1633839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2399208" y="1750278"/>
              <a:ext cx="545342" cy="309148"/>
              <a:chOff x="2399208" y="1750278"/>
              <a:chExt cx="545342" cy="309148"/>
            </a:xfrm>
          </p:grpSpPr>
          <p:cxnSp>
            <p:nvCxnSpPr>
              <p:cNvPr id="8" name="Прямая со стрелкой 7"/>
              <p:cNvCxnSpPr/>
              <p:nvPr/>
            </p:nvCxnSpPr>
            <p:spPr>
              <a:xfrm flipV="1">
                <a:off x="2533597" y="1988840"/>
                <a:ext cx="310211" cy="705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 rot="20955754">
                <a:off x="2399208" y="1750278"/>
                <a:ext cx="545342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23,6%</a:t>
                </a: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3854733" y="1798187"/>
              <a:ext cx="545342" cy="348821"/>
              <a:chOff x="3854733" y="1798187"/>
              <a:chExt cx="545342" cy="348821"/>
            </a:xfrm>
          </p:grpSpPr>
          <p:cxnSp>
            <p:nvCxnSpPr>
              <p:cNvPr id="62" name="Прямая со стрелкой 61"/>
              <p:cNvCxnSpPr/>
              <p:nvPr/>
            </p:nvCxnSpPr>
            <p:spPr>
              <a:xfrm>
                <a:off x="3941704" y="1994367"/>
                <a:ext cx="259806" cy="15264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 rot="1833972">
                <a:off x="3854733" y="1798187"/>
                <a:ext cx="545342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27,5%</a:t>
                </a:r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5291860" y="1781359"/>
              <a:ext cx="545342" cy="346523"/>
              <a:chOff x="5291860" y="1781359"/>
              <a:chExt cx="545342" cy="346523"/>
            </a:xfrm>
          </p:grpSpPr>
          <p:cxnSp>
            <p:nvCxnSpPr>
              <p:cNvPr id="63" name="Прямая со стрелкой 62"/>
              <p:cNvCxnSpPr/>
              <p:nvPr/>
            </p:nvCxnSpPr>
            <p:spPr>
              <a:xfrm>
                <a:off x="5410693" y="2030121"/>
                <a:ext cx="315651" cy="9776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 rot="1064484">
                <a:off x="5291860" y="1781359"/>
                <a:ext cx="545342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16,5%</a:t>
                </a:r>
              </a:p>
            </p:txBody>
          </p:sp>
        </p:grpSp>
        <p:grpSp>
          <p:nvGrpSpPr>
            <p:cNvPr id="66" name="Группа 65"/>
            <p:cNvGrpSpPr/>
            <p:nvPr/>
          </p:nvGrpSpPr>
          <p:grpSpPr>
            <a:xfrm>
              <a:off x="6889296" y="1851690"/>
              <a:ext cx="474810" cy="373215"/>
              <a:chOff x="6889296" y="1851690"/>
              <a:chExt cx="474810" cy="373215"/>
            </a:xfrm>
          </p:grpSpPr>
          <p:cxnSp>
            <p:nvCxnSpPr>
              <p:cNvPr id="64" name="Прямая со стрелкой 63"/>
              <p:cNvCxnSpPr/>
              <p:nvPr/>
            </p:nvCxnSpPr>
            <p:spPr>
              <a:xfrm flipV="1">
                <a:off x="6960673" y="2115270"/>
                <a:ext cx="310211" cy="1096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 rot="20565734">
                <a:off x="6889296" y="1851690"/>
                <a:ext cx="474810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1,4%</a:t>
                </a:r>
              </a:p>
            </p:txBody>
          </p:sp>
        </p:grpSp>
      </p:grpSp>
      <p:grpSp>
        <p:nvGrpSpPr>
          <p:cNvPr id="131" name="Группа 130"/>
          <p:cNvGrpSpPr/>
          <p:nvPr/>
        </p:nvGrpSpPr>
        <p:grpSpPr>
          <a:xfrm>
            <a:off x="1491189" y="3573016"/>
            <a:ext cx="6721898" cy="863009"/>
            <a:chOff x="1519186" y="2865480"/>
            <a:chExt cx="6721898" cy="863009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Группа 23"/>
            <p:cNvGrpSpPr/>
            <p:nvPr/>
          </p:nvGrpSpPr>
          <p:grpSpPr>
            <a:xfrm>
              <a:off x="1519186" y="3122496"/>
              <a:ext cx="6721898" cy="605993"/>
              <a:chOff x="1238283" y="2132855"/>
              <a:chExt cx="6574077" cy="632110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1238283" y="2132855"/>
                <a:ext cx="885443" cy="632110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</a:rPr>
                  <a:t>202</a:t>
                </a:r>
                <a:r>
                  <a:rPr lang="en-US" sz="1000" b="1" dirty="0" smtClean="0">
                    <a:solidFill>
                      <a:schemeClr val="bg1"/>
                    </a:solidFill>
                  </a:rPr>
                  <a:t>1</a:t>
                </a:r>
                <a:r>
                  <a:rPr lang="ru-RU" sz="1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1000" b="1" dirty="0">
                    <a:solidFill>
                      <a:schemeClr val="bg1"/>
                    </a:solidFill>
                  </a:rPr>
                  <a:t>г. (факт)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</a:rPr>
                  <a:t>1 595 139,4</a:t>
                </a:r>
                <a:endParaRPr lang="ru-RU" sz="1000" b="1" dirty="0">
                  <a:solidFill>
                    <a:schemeClr val="bg1"/>
                  </a:solidFill>
                </a:endParaRPr>
              </a:p>
              <a:p>
                <a:pPr algn="ctr"/>
                <a:endParaRPr lang="ru-RU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2606436" y="2132858"/>
                <a:ext cx="885444" cy="632107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202</a:t>
                </a:r>
                <a:r>
                  <a:rPr lang="en-US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</a:t>
                </a:r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г.</a:t>
                </a: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(план)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1 694 655,0</a:t>
                </a:r>
                <a:endParaRPr lang="ru-RU" sz="10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4139952" y="2132858"/>
                <a:ext cx="792088" cy="632107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202</a:t>
                </a:r>
                <a:r>
                  <a:rPr lang="en-US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3</a:t>
                </a:r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г.</a:t>
                </a:r>
              </a:p>
              <a:p>
                <a:pPr algn="ctr"/>
                <a:r>
                  <a:rPr lang="ru-RU" sz="9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(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прогноз</a:t>
                </a:r>
                <a:r>
                  <a:rPr lang="ru-RU" sz="9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)</a:t>
                </a:r>
              </a:p>
              <a:p>
                <a:pPr algn="ctr"/>
                <a:r>
                  <a:rPr lang="ru-RU" sz="9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1 870 300,0</a:t>
                </a:r>
                <a:endParaRPr lang="ru-RU" sz="9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5520799" y="2132858"/>
                <a:ext cx="887405" cy="632107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202</a:t>
                </a:r>
                <a:r>
                  <a:rPr lang="en-US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4</a:t>
                </a:r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г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.</a:t>
                </a: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(прогноз)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1 982 044,0</a:t>
                </a:r>
                <a:endParaRPr lang="ru-RU" sz="10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6928262" y="2132858"/>
                <a:ext cx="884098" cy="632107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202</a:t>
                </a:r>
                <a:r>
                  <a:rPr lang="en-US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5</a:t>
                </a:r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г. (прогноз)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2 098 590,0</a:t>
                </a:r>
                <a:endParaRPr lang="ru-RU" sz="10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2992032" y="2865480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35831" y="2876669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945280" y="2866193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376630" y="2869641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5" name="Группа 74"/>
            <p:cNvGrpSpPr/>
            <p:nvPr/>
          </p:nvGrpSpPr>
          <p:grpSpPr>
            <a:xfrm>
              <a:off x="2427787" y="3019836"/>
              <a:ext cx="452368" cy="337156"/>
              <a:chOff x="2427787" y="3019836"/>
              <a:chExt cx="452368" cy="337156"/>
            </a:xfrm>
          </p:grpSpPr>
          <p:cxnSp>
            <p:nvCxnSpPr>
              <p:cNvPr id="68" name="Прямая со стрелкой 67"/>
              <p:cNvCxnSpPr/>
              <p:nvPr/>
            </p:nvCxnSpPr>
            <p:spPr>
              <a:xfrm flipV="1">
                <a:off x="2533597" y="3221352"/>
                <a:ext cx="310211" cy="1356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 rot="20278696">
                <a:off x="2427787" y="3019836"/>
                <a:ext cx="452368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6,2</a:t>
                </a:r>
                <a:r>
                  <a:rPr lang="ru-RU" sz="10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%</a:t>
                </a:r>
              </a:p>
            </p:txBody>
          </p:sp>
        </p:grpSp>
        <p:grpSp>
          <p:nvGrpSpPr>
            <p:cNvPr id="78" name="Группа 77"/>
            <p:cNvGrpSpPr/>
            <p:nvPr/>
          </p:nvGrpSpPr>
          <p:grpSpPr>
            <a:xfrm>
              <a:off x="3904090" y="3098360"/>
              <a:ext cx="526102" cy="415192"/>
              <a:chOff x="3904090" y="3098360"/>
              <a:chExt cx="526102" cy="415192"/>
            </a:xfrm>
          </p:grpSpPr>
          <p:cxnSp>
            <p:nvCxnSpPr>
              <p:cNvPr id="69" name="Прямая со стрелкой 68"/>
              <p:cNvCxnSpPr/>
              <p:nvPr/>
            </p:nvCxnSpPr>
            <p:spPr>
              <a:xfrm flipV="1">
                <a:off x="3904090" y="3341885"/>
                <a:ext cx="507581" cy="1716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 rot="20211752">
                <a:off x="3913704" y="3098360"/>
                <a:ext cx="516488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10,4%</a:t>
                </a:r>
                <a:endParaRPr lang="ru-RU" sz="10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9" name="Группа 78"/>
            <p:cNvGrpSpPr/>
            <p:nvPr/>
          </p:nvGrpSpPr>
          <p:grpSpPr>
            <a:xfrm>
              <a:off x="5361131" y="3052321"/>
              <a:ext cx="452368" cy="461231"/>
              <a:chOff x="5361131" y="3052321"/>
              <a:chExt cx="452368" cy="461231"/>
            </a:xfrm>
          </p:grpSpPr>
          <p:cxnSp>
            <p:nvCxnSpPr>
              <p:cNvPr id="70" name="Прямая со стрелкой 69"/>
              <p:cNvCxnSpPr/>
              <p:nvPr/>
            </p:nvCxnSpPr>
            <p:spPr>
              <a:xfrm flipV="1">
                <a:off x="5382699" y="3295079"/>
                <a:ext cx="404155" cy="21847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 rot="20278696">
                <a:off x="5361131" y="3052321"/>
                <a:ext cx="452368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6,0%</a:t>
                </a:r>
                <a:endParaRPr lang="ru-RU" sz="10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0" name="Группа 79"/>
            <p:cNvGrpSpPr/>
            <p:nvPr/>
          </p:nvGrpSpPr>
          <p:grpSpPr>
            <a:xfrm>
              <a:off x="6888888" y="3023420"/>
              <a:ext cx="452368" cy="490132"/>
              <a:chOff x="6888888" y="3023420"/>
              <a:chExt cx="452368" cy="490132"/>
            </a:xfrm>
          </p:grpSpPr>
          <p:cxnSp>
            <p:nvCxnSpPr>
              <p:cNvPr id="71" name="Прямая со стрелкой 70"/>
              <p:cNvCxnSpPr/>
              <p:nvPr/>
            </p:nvCxnSpPr>
            <p:spPr>
              <a:xfrm flipV="1">
                <a:off x="6923059" y="3295079"/>
                <a:ext cx="318980" cy="21847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 rot="20278696">
                <a:off x="6888888" y="3023420"/>
                <a:ext cx="452368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5,9%</a:t>
                </a:r>
                <a:endParaRPr lang="ru-RU" sz="10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2" name="Группа 131"/>
          <p:cNvGrpSpPr/>
          <p:nvPr/>
        </p:nvGrpSpPr>
        <p:grpSpPr>
          <a:xfrm>
            <a:off x="1491189" y="5494950"/>
            <a:ext cx="6626441" cy="742364"/>
            <a:chOff x="1614641" y="4374069"/>
            <a:chExt cx="6626441" cy="742364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6" name="TextBox 55"/>
            <p:cNvSpPr txBox="1"/>
            <p:nvPr/>
          </p:nvSpPr>
          <p:spPr>
            <a:xfrm>
              <a:off x="7432560" y="4374069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5" name="Группа 124"/>
            <p:cNvGrpSpPr/>
            <p:nvPr/>
          </p:nvGrpSpPr>
          <p:grpSpPr>
            <a:xfrm>
              <a:off x="1614641" y="4569200"/>
              <a:ext cx="6626441" cy="547233"/>
              <a:chOff x="1614641" y="4569200"/>
              <a:chExt cx="6626441" cy="547233"/>
            </a:xfrm>
          </p:grpSpPr>
          <p:grpSp>
            <p:nvGrpSpPr>
              <p:cNvPr id="30" name="Группа 29"/>
              <p:cNvGrpSpPr/>
              <p:nvPr/>
            </p:nvGrpSpPr>
            <p:grpSpPr>
              <a:xfrm>
                <a:off x="1614641" y="4625430"/>
                <a:ext cx="6626441" cy="491003"/>
                <a:chOff x="1331640" y="2132856"/>
                <a:chExt cx="6480720" cy="512164"/>
              </a:xfrm>
            </p:grpSpPr>
            <p:sp>
              <p:nvSpPr>
                <p:cNvPr id="31" name="Прямоугольник 30"/>
                <p:cNvSpPr/>
                <p:nvPr/>
              </p:nvSpPr>
              <p:spPr>
                <a:xfrm>
                  <a:off x="1331640" y="2132856"/>
                  <a:ext cx="792088" cy="512164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 smtClean="0">
                      <a:solidFill>
                        <a:schemeClr val="bg1"/>
                      </a:solidFill>
                    </a:rPr>
                    <a:t>202</a:t>
                  </a:r>
                  <a:r>
                    <a:rPr lang="en-US" sz="1000" b="1" dirty="0" smtClean="0">
                      <a:solidFill>
                        <a:schemeClr val="bg1"/>
                      </a:solidFill>
                    </a:rPr>
                    <a:t>1</a:t>
                  </a:r>
                  <a:r>
                    <a:rPr lang="ru-RU" sz="1000" b="1" dirty="0" smtClean="0">
                      <a:solidFill>
                        <a:schemeClr val="bg1"/>
                      </a:solidFill>
                    </a:rPr>
                    <a:t> </a:t>
                  </a:r>
                  <a:r>
                    <a:rPr lang="ru-RU" sz="1000" b="1" dirty="0">
                      <a:solidFill>
                        <a:schemeClr val="bg1"/>
                      </a:solidFill>
                    </a:rPr>
                    <a:t>г. (факт)</a:t>
                  </a:r>
                </a:p>
                <a:p>
                  <a:pPr algn="ctr"/>
                  <a:r>
                    <a:rPr lang="ru-RU" sz="1000" b="1" dirty="0" smtClean="0">
                      <a:solidFill>
                        <a:schemeClr val="bg1"/>
                      </a:solidFill>
                    </a:rPr>
                    <a:t>158 141,6</a:t>
                  </a:r>
                  <a:endParaRPr lang="ru-RU" sz="1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Прямоугольник 31"/>
                <p:cNvSpPr/>
                <p:nvPr/>
              </p:nvSpPr>
              <p:spPr>
                <a:xfrm>
                  <a:off x="2699792" y="2132858"/>
                  <a:ext cx="792088" cy="512162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202</a:t>
                  </a:r>
                  <a:r>
                    <a:rPr lang="en-US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2</a:t>
                  </a:r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 </a:t>
                  </a:r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г.</a:t>
                  </a:r>
                </a:p>
                <a:p>
                  <a:pPr algn="ctr"/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(план)</a:t>
                  </a:r>
                </a:p>
                <a:p>
                  <a:pPr algn="ctr"/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238 413,3</a:t>
                  </a:r>
                  <a:endPara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Прямоугольник 32"/>
                <p:cNvSpPr/>
                <p:nvPr/>
              </p:nvSpPr>
              <p:spPr>
                <a:xfrm>
                  <a:off x="4139952" y="2132858"/>
                  <a:ext cx="792088" cy="512162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202</a:t>
                  </a:r>
                  <a:r>
                    <a:rPr lang="en-US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3</a:t>
                  </a:r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 </a:t>
                  </a:r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г.</a:t>
                  </a:r>
                </a:p>
                <a:p>
                  <a:pPr algn="ctr"/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(прогноз)</a:t>
                  </a:r>
                </a:p>
                <a:p>
                  <a:pPr algn="ctr"/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148 131,7</a:t>
                  </a:r>
                  <a:endPara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Прямоугольник 33"/>
                <p:cNvSpPr/>
                <p:nvPr/>
              </p:nvSpPr>
              <p:spPr>
                <a:xfrm>
                  <a:off x="5616116" y="2132857"/>
                  <a:ext cx="792089" cy="512162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202</a:t>
                  </a:r>
                  <a:r>
                    <a:rPr lang="en-US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4</a:t>
                  </a:r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 </a:t>
                  </a:r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г.</a:t>
                  </a:r>
                </a:p>
                <a:p>
                  <a:pPr algn="ctr"/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(прогноз)</a:t>
                  </a:r>
                </a:p>
                <a:p>
                  <a:pPr algn="ctr"/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146 098,3</a:t>
                  </a:r>
                  <a:endPara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Прямоугольник 34"/>
                <p:cNvSpPr/>
                <p:nvPr/>
              </p:nvSpPr>
              <p:spPr>
                <a:xfrm>
                  <a:off x="6966918" y="2132857"/>
                  <a:ext cx="845442" cy="512162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202</a:t>
                  </a:r>
                  <a:r>
                    <a:rPr lang="en-US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5</a:t>
                  </a:r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 </a:t>
                  </a:r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г. (прогноз)</a:t>
                  </a:r>
                </a:p>
                <a:p>
                  <a:pPr algn="ctr"/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147 455,3</a:t>
                  </a:r>
                  <a:endPara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4" name="Группа 103"/>
              <p:cNvGrpSpPr/>
              <p:nvPr/>
            </p:nvGrpSpPr>
            <p:grpSpPr>
              <a:xfrm>
                <a:off x="2405484" y="4612543"/>
                <a:ext cx="572464" cy="359872"/>
                <a:chOff x="2405484" y="4612543"/>
                <a:chExt cx="572464" cy="359872"/>
              </a:xfrm>
            </p:grpSpPr>
            <p:cxnSp>
              <p:nvCxnSpPr>
                <p:cNvPr id="82" name="Прямая со стрелкой 81"/>
                <p:cNvCxnSpPr/>
                <p:nvPr/>
              </p:nvCxnSpPr>
              <p:spPr>
                <a:xfrm flipV="1">
                  <a:off x="2493582" y="4769092"/>
                  <a:ext cx="484366" cy="20332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</p:cxnSp>
            <p:sp>
              <p:nvSpPr>
                <p:cNvPr id="108" name="TextBox 107"/>
                <p:cNvSpPr txBox="1"/>
                <p:nvPr/>
              </p:nvSpPr>
              <p:spPr>
                <a:xfrm rot="20276142">
                  <a:off x="2405484" y="4612543"/>
                  <a:ext cx="516488" cy="24622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130000" dist="101600" dir="2700000" algn="tl" rotWithShape="0">
                    <a:srgbClr val="000000">
                      <a:alpha val="35000"/>
                    </a:srgbClr>
                  </a:outerShdw>
                  <a:softEdge rad="317500"/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ru-RU" sz="1000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50,8%</a:t>
                  </a:r>
                  <a:endParaRPr lang="ru-RU" sz="1000" dirty="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5" name="Группа 104"/>
              <p:cNvGrpSpPr/>
              <p:nvPr/>
            </p:nvGrpSpPr>
            <p:grpSpPr>
              <a:xfrm>
                <a:off x="3925796" y="4586997"/>
                <a:ext cx="516488" cy="385418"/>
                <a:chOff x="3925796" y="4586997"/>
                <a:chExt cx="516488" cy="385418"/>
              </a:xfrm>
            </p:grpSpPr>
            <p:cxnSp>
              <p:nvCxnSpPr>
                <p:cNvPr id="83" name="Прямая со стрелкой 82"/>
                <p:cNvCxnSpPr/>
                <p:nvPr/>
              </p:nvCxnSpPr>
              <p:spPr>
                <a:xfrm>
                  <a:off x="3981556" y="4807011"/>
                  <a:ext cx="410616" cy="16540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</p:cxnSp>
            <p:sp>
              <p:nvSpPr>
                <p:cNvPr id="109" name="TextBox 108"/>
                <p:cNvSpPr txBox="1"/>
                <p:nvPr/>
              </p:nvSpPr>
              <p:spPr>
                <a:xfrm rot="954176">
                  <a:off x="3925796" y="4586997"/>
                  <a:ext cx="516488" cy="246221"/>
                </a:xfrm>
                <a:prstGeom prst="rect">
                  <a:avLst/>
                </a:prstGeom>
                <a:effectLst>
                  <a:outerShdw blurRad="130000" dist="101600" dir="2700000" algn="tl" rotWithShape="0">
                    <a:srgbClr val="000000">
                      <a:alpha val="35000"/>
                    </a:srgbClr>
                  </a:outerShdw>
                  <a:softEdge rad="635000"/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ru-RU" sz="1000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37,9%</a:t>
                  </a:r>
                  <a:endParaRPr lang="ru-RU" sz="1000" dirty="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6" name="Группа 105"/>
              <p:cNvGrpSpPr/>
              <p:nvPr/>
            </p:nvGrpSpPr>
            <p:grpSpPr>
              <a:xfrm>
                <a:off x="5404939" y="4586472"/>
                <a:ext cx="477370" cy="385943"/>
                <a:chOff x="5404939" y="4586472"/>
                <a:chExt cx="477370" cy="385943"/>
              </a:xfrm>
            </p:grpSpPr>
            <p:cxnSp>
              <p:nvCxnSpPr>
                <p:cNvPr id="84" name="Прямая со стрелкой 83"/>
                <p:cNvCxnSpPr/>
                <p:nvPr/>
              </p:nvCxnSpPr>
              <p:spPr>
                <a:xfrm>
                  <a:off x="5468534" y="4769092"/>
                  <a:ext cx="413775" cy="20332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</p:cxnSp>
            <p:sp>
              <p:nvSpPr>
                <p:cNvPr id="110" name="TextBox 109"/>
                <p:cNvSpPr txBox="1"/>
                <p:nvPr/>
              </p:nvSpPr>
              <p:spPr>
                <a:xfrm rot="1519926">
                  <a:off x="5404939" y="4586472"/>
                  <a:ext cx="452368" cy="246221"/>
                </a:xfrm>
                <a:prstGeom prst="rect">
                  <a:avLst/>
                </a:prstGeom>
                <a:effectLst>
                  <a:outerShdw blurRad="130000" dist="101600" dir="2700000" algn="tl" rotWithShape="0">
                    <a:srgbClr val="000000">
                      <a:alpha val="35000"/>
                    </a:srgbClr>
                  </a:outerShdw>
                  <a:softEdge rad="635000"/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ru-RU" sz="1000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1,4%</a:t>
                  </a:r>
                  <a:endParaRPr lang="ru-RU" sz="1000" dirty="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7" name="Группа 106"/>
              <p:cNvGrpSpPr/>
              <p:nvPr/>
            </p:nvGrpSpPr>
            <p:grpSpPr>
              <a:xfrm>
                <a:off x="6887478" y="4569200"/>
                <a:ext cx="452368" cy="403215"/>
                <a:chOff x="6887478" y="4569200"/>
                <a:chExt cx="452368" cy="403215"/>
              </a:xfrm>
            </p:grpSpPr>
            <p:cxnSp>
              <p:nvCxnSpPr>
                <p:cNvPr id="85" name="Прямая со стрелкой 84"/>
                <p:cNvCxnSpPr/>
                <p:nvPr/>
              </p:nvCxnSpPr>
              <p:spPr>
                <a:xfrm flipV="1">
                  <a:off x="6921318" y="4844931"/>
                  <a:ext cx="407407" cy="12748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</p:cxnSp>
            <p:sp>
              <p:nvSpPr>
                <p:cNvPr id="111" name="TextBox 110"/>
                <p:cNvSpPr txBox="1"/>
                <p:nvPr/>
              </p:nvSpPr>
              <p:spPr>
                <a:xfrm rot="21337893">
                  <a:off x="6887478" y="4569200"/>
                  <a:ext cx="452368" cy="246221"/>
                </a:xfrm>
                <a:prstGeom prst="rect">
                  <a:avLst/>
                </a:prstGeom>
                <a:effectLst>
                  <a:outerShdw blurRad="130000" dist="101600" dir="2700000" algn="tl" rotWithShape="0">
                    <a:srgbClr val="000000">
                      <a:alpha val="35000"/>
                    </a:srgbClr>
                  </a:outerShdw>
                  <a:softEdge rad="635000"/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ru-RU" sz="1000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0,8%</a:t>
                  </a:r>
                  <a:endParaRPr lang="ru-RU" sz="1000" dirty="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5" name="TextBox 4"/>
          <p:cNvSpPr txBox="1"/>
          <p:nvPr/>
        </p:nvSpPr>
        <p:spPr>
          <a:xfrm>
            <a:off x="7761098" y="1281708"/>
            <a:ext cx="784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cs typeface="Arial" panose="020B0604020202020204" pitchFamily="34" charset="0"/>
              </a:rPr>
              <a:t>тыс.</a:t>
            </a:r>
            <a:r>
              <a:rPr lang="en-US" sz="1100" b="1" dirty="0" smtClean="0"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cs typeface="Arial" panose="020B0604020202020204" pitchFamily="34" charset="0"/>
              </a:rPr>
              <a:t>руб</a:t>
            </a:r>
            <a:r>
              <a:rPr lang="ru-RU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79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6620" y="188640"/>
            <a:ext cx="441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54037" y="719118"/>
            <a:ext cx="752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cs typeface="Arial" panose="020B0604020202020204" pitchFamily="34" charset="0"/>
              </a:rPr>
              <a:t>тыс</a:t>
            </a:r>
            <a:r>
              <a:rPr lang="ru-RU" sz="1100" b="1" dirty="0" smtClean="0">
                <a:cs typeface="Arial" panose="020B0604020202020204" pitchFamily="34" charset="0"/>
              </a:rPr>
              <a:t>.</a:t>
            </a:r>
            <a:r>
              <a:rPr lang="en-US" sz="1100" b="1" dirty="0" smtClean="0"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cs typeface="Arial" panose="020B0604020202020204" pitchFamily="34" charset="0"/>
              </a:rPr>
              <a:t>руб</a:t>
            </a:r>
            <a:r>
              <a:rPr lang="ru-RU" sz="1100" b="1" dirty="0">
                <a:cs typeface="Arial" panose="020B0604020202020204" pitchFamily="34" charset="0"/>
              </a:rPr>
              <a:t>.</a:t>
            </a:r>
            <a:endParaRPr lang="ru-RU" sz="1100" b="1" dirty="0"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8498" y="1831700"/>
            <a:ext cx="441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 (Профицит)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042866"/>
              </p:ext>
            </p:extLst>
          </p:nvPr>
        </p:nvGraphicFramePr>
        <p:xfrm>
          <a:off x="915746" y="3892610"/>
          <a:ext cx="7523132" cy="2287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28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46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показателя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0934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Кредиты кредитных организаций в валюте Российской Федерации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123 204,5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108 704,5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223 504,5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0934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Бюджетные</a:t>
                      </a:r>
                      <a:r>
                        <a:rPr lang="ru-RU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кредиты от других бюджетов бюджетной системы Российской Федерации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- 23 704,5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- 23 704,5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- 133 704,5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0934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Изменение остатков средств на счетах по учету средств бюджетов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9866"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99 500,0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85 000,0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89 800,0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278105" y="3284984"/>
            <a:ext cx="6875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финансирования дефицита муниципального образования «Город Майкоп» на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</a:t>
            </a: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51" name="Группа 50"/>
          <p:cNvGrpSpPr/>
          <p:nvPr/>
        </p:nvGrpSpPr>
        <p:grpSpPr>
          <a:xfrm>
            <a:off x="1162086" y="595933"/>
            <a:ext cx="6985885" cy="810112"/>
            <a:chOff x="1330530" y="1108152"/>
            <a:chExt cx="6985885" cy="810112"/>
          </a:xfrm>
          <a:effectLst>
            <a:glow rad="228600">
              <a:schemeClr val="accent3">
                <a:lumMod val="40000"/>
                <a:lumOff val="60000"/>
                <a:alpha val="40000"/>
              </a:schemeClr>
            </a:glow>
          </a:effectLst>
        </p:grpSpPr>
        <p:grpSp>
          <p:nvGrpSpPr>
            <p:cNvPr id="5" name="Группа 4"/>
            <p:cNvGrpSpPr/>
            <p:nvPr/>
          </p:nvGrpSpPr>
          <p:grpSpPr>
            <a:xfrm>
              <a:off x="1330530" y="1369332"/>
              <a:ext cx="6985885" cy="548932"/>
              <a:chOff x="1121122" y="2132856"/>
              <a:chExt cx="6832259" cy="572590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121122" y="2132856"/>
                <a:ext cx="1002606" cy="57259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г. </a:t>
                </a:r>
                <a:r>
                  <a:rPr lang="ru-RU" sz="1000" b="1" dirty="0">
                    <a:solidFill>
                      <a:schemeClr val="tx1"/>
                    </a:solidFill>
                  </a:rPr>
                  <a:t>(факт)</a:t>
                </a:r>
              </a:p>
              <a:p>
                <a:pPr algn="ctr"/>
                <a:r>
                  <a:rPr lang="en-US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2 303 858,3</a:t>
                </a:r>
                <a:endPara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2671546" y="2132857"/>
                <a:ext cx="957697" cy="572588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г.</a:t>
                </a: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(план)          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3 </a:t>
                </a:r>
                <a:r>
                  <a:rPr lang="en-US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322 222,9</a:t>
                </a:r>
                <a:endPara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4139952" y="2132858"/>
                <a:ext cx="792088" cy="572588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г.</a:t>
                </a: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(прогноз) 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3 263 118,4</a:t>
                </a:r>
                <a:endPara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5441542" y="2132858"/>
                <a:ext cx="966663" cy="572588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г.</a:t>
                </a: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(прогноз)     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2 502 907,4</a:t>
                </a:r>
                <a:endPara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7020271" y="2132858"/>
                <a:ext cx="933110" cy="572588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г. (прогноз)    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2 108 437,9</a:t>
                </a:r>
                <a:endPara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475945" y="1108152"/>
              <a:ext cx="184731" cy="261610"/>
            </a:xfrm>
            <a:prstGeom prst="rect">
              <a:avLst/>
            </a:prstGeom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  <a:softEdge rad="635000"/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2344658" y="1402059"/>
              <a:ext cx="580608" cy="319281"/>
              <a:chOff x="2344658" y="1402059"/>
              <a:chExt cx="580608" cy="319281"/>
            </a:xfrm>
          </p:grpSpPr>
          <p:cxnSp>
            <p:nvCxnSpPr>
              <p:cNvPr id="19" name="Прямая со стрелкой 18"/>
              <p:cNvCxnSpPr/>
              <p:nvPr/>
            </p:nvCxnSpPr>
            <p:spPr>
              <a:xfrm flipV="1">
                <a:off x="2468498" y="1642488"/>
                <a:ext cx="303302" cy="7885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 rot="20702411">
                <a:off x="2344658" y="1402059"/>
                <a:ext cx="580608" cy="246221"/>
              </a:xfrm>
              <a:prstGeom prst="rect">
                <a:avLst/>
              </a:prstGeom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  <a:softEdge rad="635000"/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0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44,2</a:t>
                </a:r>
                <a:r>
                  <a:rPr lang="ru-RU" sz="10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%</a:t>
                </a:r>
                <a:endParaRPr lang="ru-RU" sz="10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2" name="Прямая со стрелкой 31"/>
            <p:cNvCxnSpPr/>
            <p:nvPr/>
          </p:nvCxnSpPr>
          <p:spPr>
            <a:xfrm>
              <a:off x="3961536" y="1553983"/>
              <a:ext cx="288032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>
              <a:off x="5364088" y="1642488"/>
              <a:ext cx="288032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>
              <a:off x="6895540" y="1708749"/>
              <a:ext cx="294894" cy="903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</p:grpSp>
      <p:grpSp>
        <p:nvGrpSpPr>
          <p:cNvPr id="83" name="Группа 82"/>
          <p:cNvGrpSpPr/>
          <p:nvPr/>
        </p:nvGrpSpPr>
        <p:grpSpPr>
          <a:xfrm>
            <a:off x="1516844" y="2399950"/>
            <a:ext cx="6626441" cy="661230"/>
            <a:chOff x="1527618" y="2651098"/>
            <a:chExt cx="6626441" cy="661230"/>
          </a:xfrm>
          <a:effectLst>
            <a:glow rad="228600">
              <a:schemeClr val="accent3">
                <a:lumMod val="40000"/>
                <a:lumOff val="60000"/>
                <a:alpha val="40000"/>
              </a:schemeClr>
            </a:glow>
          </a:effectLst>
        </p:grpSpPr>
        <p:grpSp>
          <p:nvGrpSpPr>
            <p:cNvPr id="12" name="Группа 11"/>
            <p:cNvGrpSpPr/>
            <p:nvPr/>
          </p:nvGrpSpPr>
          <p:grpSpPr>
            <a:xfrm>
              <a:off x="1527618" y="2737483"/>
              <a:ext cx="6626441" cy="574845"/>
              <a:chOff x="1331640" y="2132856"/>
              <a:chExt cx="6480720" cy="599620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1331640" y="2132856"/>
                <a:ext cx="792088" cy="59962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г. (факт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6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4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7,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2699792" y="2132858"/>
                <a:ext cx="792088" cy="599618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г.</a:t>
                </a: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(план) 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99 949,0</a:t>
                </a:r>
                <a:endPara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4139952" y="2132858"/>
                <a:ext cx="792088" cy="599618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г.</a:t>
                </a: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(прогноз) </a:t>
                </a:r>
                <a:r>
                  <a:rPr lang="en-US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99 500,0</a:t>
                </a:r>
                <a:endPara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616116" y="2132857"/>
                <a:ext cx="792089" cy="599618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г.</a:t>
                </a: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(прогноз) </a:t>
                </a:r>
                <a:r>
                  <a:rPr lang="en-US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85 000,0</a:t>
                </a:r>
                <a:endPara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7020272" y="2132858"/>
                <a:ext cx="792088" cy="599617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г. (прогноз) </a:t>
                </a:r>
                <a:r>
                  <a:rPr lang="en-US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89 800,0</a:t>
                </a:r>
                <a:endPara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2" name="Группа 61"/>
            <p:cNvGrpSpPr/>
            <p:nvPr/>
          </p:nvGrpSpPr>
          <p:grpSpPr>
            <a:xfrm>
              <a:off x="2412683" y="2651098"/>
              <a:ext cx="580608" cy="474580"/>
              <a:chOff x="2412683" y="2651098"/>
              <a:chExt cx="580608" cy="474580"/>
            </a:xfrm>
          </p:grpSpPr>
          <p:cxnSp>
            <p:nvCxnSpPr>
              <p:cNvPr id="53" name="Прямая со стрелкой 52"/>
              <p:cNvCxnSpPr/>
              <p:nvPr/>
            </p:nvCxnSpPr>
            <p:spPr>
              <a:xfrm flipV="1">
                <a:off x="2451705" y="2998421"/>
                <a:ext cx="327058" cy="1272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 rot="20415934">
                <a:off x="2412683" y="2651098"/>
                <a:ext cx="580608" cy="246221"/>
              </a:xfrm>
              <a:prstGeom prst="rect">
                <a:avLst/>
              </a:prstGeom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  <a:softEdge rad="635000"/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0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57,6</a:t>
                </a:r>
                <a:r>
                  <a:rPr lang="ru-RU" sz="10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%</a:t>
                </a:r>
                <a:endParaRPr lang="ru-RU" sz="10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3" name="Группа 62"/>
            <p:cNvGrpSpPr/>
            <p:nvPr/>
          </p:nvGrpSpPr>
          <p:grpSpPr>
            <a:xfrm>
              <a:off x="3884374" y="2729826"/>
              <a:ext cx="510076" cy="347253"/>
              <a:chOff x="3884374" y="2729826"/>
              <a:chExt cx="510076" cy="347253"/>
            </a:xfrm>
          </p:grpSpPr>
          <p:cxnSp>
            <p:nvCxnSpPr>
              <p:cNvPr id="54" name="Прямая со стрелкой 53"/>
              <p:cNvCxnSpPr/>
              <p:nvPr/>
            </p:nvCxnSpPr>
            <p:spPr>
              <a:xfrm>
                <a:off x="3937108" y="3026112"/>
                <a:ext cx="274852" cy="509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 rot="1732762">
                <a:off x="3884374" y="2729826"/>
                <a:ext cx="510076" cy="246221"/>
              </a:xfrm>
              <a:prstGeom prst="rect">
                <a:avLst/>
              </a:prstGeom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  <a:softEdge rad="635000"/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0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0,4</a:t>
                </a:r>
                <a:r>
                  <a:rPr lang="ru-RU" sz="10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%</a:t>
                </a:r>
                <a:endParaRPr lang="ru-RU" sz="10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4" name="Группа 63"/>
            <p:cNvGrpSpPr/>
            <p:nvPr/>
          </p:nvGrpSpPr>
          <p:grpSpPr>
            <a:xfrm>
              <a:off x="5217798" y="2706233"/>
              <a:ext cx="580608" cy="319878"/>
              <a:chOff x="5217798" y="2706233"/>
              <a:chExt cx="580608" cy="319878"/>
            </a:xfrm>
          </p:grpSpPr>
          <p:cxnSp>
            <p:nvCxnSpPr>
              <p:cNvPr id="56" name="Прямая со стрелкой 55"/>
              <p:cNvCxnSpPr/>
              <p:nvPr/>
            </p:nvCxnSpPr>
            <p:spPr>
              <a:xfrm flipV="1">
                <a:off x="5423338" y="2882095"/>
                <a:ext cx="274852" cy="1440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 rot="19872048">
                <a:off x="5217798" y="2706233"/>
                <a:ext cx="580608" cy="246221"/>
              </a:xfrm>
              <a:prstGeom prst="rect">
                <a:avLst/>
              </a:prstGeom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  <a:softEdge rad="635000"/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0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14,6</a:t>
                </a:r>
                <a:r>
                  <a:rPr lang="ru-RU" sz="10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%</a:t>
                </a:r>
                <a:endParaRPr lang="ru-RU" sz="10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6740905" y="2655056"/>
              <a:ext cx="510076" cy="341896"/>
              <a:chOff x="6740905" y="2655056"/>
              <a:chExt cx="510076" cy="341896"/>
            </a:xfrm>
          </p:grpSpPr>
          <p:cxnSp>
            <p:nvCxnSpPr>
              <p:cNvPr id="57" name="Прямая со стрелкой 56"/>
              <p:cNvCxnSpPr/>
              <p:nvPr/>
            </p:nvCxnSpPr>
            <p:spPr>
              <a:xfrm flipV="1">
                <a:off x="6878104" y="2852936"/>
                <a:ext cx="274852" cy="1440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 rot="20082779">
                <a:off x="6740905" y="2655056"/>
                <a:ext cx="510076" cy="246221"/>
              </a:xfrm>
              <a:prstGeom prst="rect">
                <a:avLst/>
              </a:prstGeom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  <a:softEdge rad="635000"/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000" b="1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ru-RU" sz="10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10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ru-RU" sz="10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%</a:t>
                </a:r>
                <a:endParaRPr lang="ru-RU" sz="10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 rot="1549523">
            <a:off x="3716413" y="867654"/>
            <a:ext cx="6211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1,8 %</a:t>
            </a:r>
            <a:endParaRPr lang="ru-RU" sz="1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997804">
            <a:off x="5049356" y="912717"/>
            <a:ext cx="5806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23,3 </a:t>
            </a:r>
            <a:r>
              <a:rPr lang="ru-RU" sz="1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 rot="882121">
            <a:off x="6595822" y="940277"/>
            <a:ext cx="5806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15,8 </a:t>
            </a:r>
            <a:r>
              <a:rPr lang="ru-RU" sz="1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9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8864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налоговых доходов бюджета муниципального образования «Город Майкоп»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311165"/>
              </p:ext>
            </p:extLst>
          </p:nvPr>
        </p:nvGraphicFramePr>
        <p:xfrm>
          <a:off x="416249" y="1340768"/>
          <a:ext cx="8505074" cy="4827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93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72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69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69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2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(факт)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2022 г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(уточненный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бюджет)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(прогноз)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2024 г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(прогноз)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2025 г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(прогноз)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742">
                <a:tc>
                  <a:txBody>
                    <a:bodyPr/>
                    <a:lstStyle/>
                    <a:p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anose="020B0604020202020204" pitchFamily="34" charset="0"/>
                        </a:rPr>
                        <a:t>Налоги на прибыль, доходы: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837 381,2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892 419,0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985 268,0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1 060 148,0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1 137 539,0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944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- Налог на доходы физических лиц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837 381,2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892 419,0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985 268,0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1 060 148,0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1 137 539,0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7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Налоги на товары (работы, услуги):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33 286,0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40 649,0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44 525,0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46 282,0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48 234,0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5042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- Акцизы по подакцизным товарам (продукции), производимым в РФ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33 286,0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40 649,0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44 525,0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46 282,0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48 234,0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50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Налоги на совокупный доход: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435 313,9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493 477,0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548 632,0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570 577,0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593 399,0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6246">
                <a:tc>
                  <a:txBody>
                    <a:bodyPr/>
                    <a:lstStyle/>
                    <a:p>
                      <a:r>
                        <a:rPr lang="ru-RU" sz="8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 Налог,</a:t>
                      </a:r>
                      <a:r>
                        <a:rPr lang="ru-RU" sz="800" b="0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взимаемый в связи с применением УСН</a:t>
                      </a:r>
                      <a:endParaRPr lang="ru-RU" sz="8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367 716,4</a:t>
                      </a:r>
                      <a:endParaRPr lang="ru-RU" sz="8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446 929,0</a:t>
                      </a:r>
                      <a:endParaRPr lang="ru-RU" sz="8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497 539,0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517 440,0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538 137,0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itchFamily="34" charset="0"/>
                        </a:rPr>
                        <a:t>- Единый налог на вмененный доход для отдельных видов деятельности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20 946,6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800,0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- Единый сельскохозяйственный налог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11 909,7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10 112,0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12 267,0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12 758,0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13 268,0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- Налог,</a:t>
                      </a:r>
                      <a:r>
                        <a:rPr lang="ru-RU" sz="800" baseline="0" dirty="0">
                          <a:latin typeface="+mn-lt"/>
                          <a:cs typeface="Arial" panose="020B0604020202020204" pitchFamily="34" charset="0"/>
                        </a:rPr>
                        <a:t> взимаемый в связи с применением патентной системы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34 741,2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35 636,0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38 826,0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40 379,0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41 994,0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22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Налоги на имущество: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253 545,8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232 807,0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254 071,0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265 725,0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278 537,0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0216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- Налог</a:t>
                      </a:r>
                      <a:r>
                        <a:rPr lang="ru-RU" sz="800" baseline="0" dirty="0">
                          <a:latin typeface="+mn-lt"/>
                          <a:cs typeface="Arial" panose="020B0604020202020204" pitchFamily="34" charset="0"/>
                        </a:rPr>
                        <a:t> на имущество физических лиц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88 812,4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62 899,0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76 467,0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79 526,0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82 707,0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- Налог на имущество организаций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95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514,7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99 421,0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107 438,0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116 033,0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125 664,0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- Земельный налог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69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218,7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70 487,0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70 166,0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70 166,0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70 166,0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Налоги, сборы и регулярные платежи за пользование природными ресурсами: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800" b="1" baseline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618,0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9 196,0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10 162,0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10 568,0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</a:t>
                      </a:r>
                      <a:r>
                        <a:rPr lang="ru-RU" sz="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991,0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- Налог на добычу</a:t>
                      </a:r>
                      <a:r>
                        <a:rPr lang="ru-RU" sz="800" baseline="0" dirty="0">
                          <a:latin typeface="+mn-lt"/>
                          <a:cs typeface="Arial" panose="020B0604020202020204" pitchFamily="34" charset="0"/>
                        </a:rPr>
                        <a:t> общераспространенных полезных ископаемых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9 618,0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9 196,0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10 162,0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10 568,0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10 991,0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Государственная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пошлина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26 005,3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26 107,0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27 642,0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28 744,0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29 890,0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Задолженность и перерасчеты по отмененным налогам и сборам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-10,8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Итого налоговые доходы: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1 595 139,4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1 694 655,0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1 870 300,0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1 982 044,0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2 098 590,0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244408" y="921784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err="1" smtClean="0">
                <a:cs typeface="Arial" panose="020B0604020202020204" pitchFamily="34" charset="0"/>
              </a:rPr>
              <a:t>тыс.руб</a:t>
            </a:r>
            <a:r>
              <a:rPr lang="ru-RU" sz="1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24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Крупнейшие налогоплательщики в муниципальном образовании «Город Майкоп»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2348880"/>
            <a:ext cx="36724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МВД по Республике Адыгея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ФГБОУ ВО «АГУ»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ФКУ «ЕРЦ МО РФ»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ООО «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Картонтара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Учебная авиационная база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ФГБОУ ВО «МГТУ»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ГБУЗРА АРКБ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Отдел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МВД России по г. Майкопу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Филиал ПАО энергетики и электрификации Кубани Адыгейские электрические сети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847" y="2071060"/>
            <a:ext cx="3873114" cy="2582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89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ln w="18415" cmpd="sng">
                  <a:solidFill>
                    <a:schemeClr val="tx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неналоговых доходов бюджета муниципального образования «Город Майкоп»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61542" y="1070302"/>
            <a:ext cx="752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cs typeface="Arial" panose="020B0604020202020204" pitchFamily="34" charset="0"/>
              </a:rPr>
              <a:t>тыс. руб</a:t>
            </a:r>
            <a:r>
              <a:rPr lang="ru-RU" sz="1100" b="1" dirty="0">
                <a:cs typeface="Arial" panose="020B0604020202020204" pitchFamily="34" charset="0"/>
              </a:rPr>
              <a:t>.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44415"/>
              </p:ext>
            </p:extLst>
          </p:nvPr>
        </p:nvGraphicFramePr>
        <p:xfrm>
          <a:off x="405793" y="1412776"/>
          <a:ext cx="8505074" cy="477180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58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04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2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2021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(факт)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2022 г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(уточненный бюджет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2023 г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2024 г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2025 г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742">
                <a:tc>
                  <a:txBody>
                    <a:bodyPr/>
                    <a:lstStyle/>
                    <a:p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использования</a:t>
                      </a:r>
                      <a:r>
                        <a:rPr lang="ru-RU" sz="10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имущества, находящегося в государственной и муниципальной собственности</a:t>
                      </a:r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</a:rPr>
                        <a:t>87 709,6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</a:rPr>
                        <a:t>143 171,3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90 458,0</a:t>
                      </a:r>
                      <a:endParaRPr kumimoji="0" lang="ru-RU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90 697,2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90 785,0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944">
                <a:tc>
                  <a:txBody>
                    <a:bodyPr/>
                    <a:lstStyle/>
                    <a:p>
                      <a:r>
                        <a:rPr lang="ru-RU" sz="800" dirty="0"/>
                        <a:t>- Доходы в виде прибыли, приходящейся на доли в уставных</a:t>
                      </a:r>
                      <a:r>
                        <a:rPr lang="ru-RU" sz="800" baseline="0" dirty="0"/>
                        <a:t> (складочных) капиталах хозяйственных товариществ и обществ, или дивидендов по акциям, принадлежащим городским округам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588,7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453,3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944">
                <a:tc>
                  <a:txBody>
                    <a:bodyPr/>
                    <a:lstStyle/>
                    <a:p>
                      <a:r>
                        <a:rPr lang="ru-RU" sz="800" dirty="0"/>
                        <a:t>- 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 же имущества государственных и муниципальных унитарных предприятий, в том числе казенных)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79 518,4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75 552,5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83 284,3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83 284,3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83 284,3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944">
                <a:tc>
                  <a:txBody>
                    <a:bodyPr/>
                    <a:lstStyle/>
                    <a:p>
                      <a:r>
                        <a:rPr lang="ru-RU" sz="800" dirty="0"/>
                        <a:t>- Доходы от перечисления части прибыли, остающейся после уплаты налогов и иных</a:t>
                      </a:r>
                      <a:r>
                        <a:rPr lang="ru-RU" sz="800" baseline="0" dirty="0"/>
                        <a:t> обязательных платежей муниципальных унитарных предприятий, созданных городскими округами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162,5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664,5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724,9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724,9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724,9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7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- </a:t>
                      </a:r>
                      <a:r>
                        <a:rPr lang="ru-RU" sz="800" dirty="0" smtClean="0"/>
                        <a:t>Прочие </a:t>
                      </a:r>
                      <a:r>
                        <a:rPr lang="ru-RU" sz="800" dirty="0"/>
                        <a:t>поступления  от использования имущества, находящегося в собственности городских </a:t>
                      </a:r>
                      <a:r>
                        <a:rPr lang="ru-RU" sz="800" dirty="0" smtClean="0"/>
                        <a:t>округов (за </a:t>
                      </a:r>
                      <a:r>
                        <a:rPr lang="ru-RU" sz="800" dirty="0"/>
                        <a:t>исключением имущества муниципальных автономных учреждений, а также имущества муниципальных унитарных предприятий, в том числе казенных) 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7 440,0</a:t>
                      </a:r>
                      <a:endParaRPr lang="ru-RU" sz="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61 297,6</a:t>
                      </a:r>
                      <a:endParaRPr lang="ru-RU" sz="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2 028,8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2 028,8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2 028,8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7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latin typeface="+mn-lt"/>
                          <a:cs typeface="Arial" panose="020B0604020202020204" pitchFamily="34" charset="0"/>
                        </a:rPr>
                        <a:t>- Плата, поступившая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</a:t>
                      </a:r>
                      <a:endParaRPr lang="ru-RU" sz="8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5 203,4</a:t>
                      </a:r>
                      <a:endParaRPr lang="ru-RU" sz="8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4 420,0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4 659,2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4 747,0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07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cap="none" spc="0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Платежи при пользовании природными ресурсами: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8</a:t>
                      </a:r>
                      <a:r>
                        <a:rPr lang="ru-RU" sz="800" b="1" baseline="0" dirty="0" smtClean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 019,6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</a:rPr>
                        <a:t>9 610,0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8 923,0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9 467,0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10 044,0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5042">
                <a:tc>
                  <a:txBody>
                    <a:bodyPr/>
                    <a:lstStyle/>
                    <a:p>
                      <a:r>
                        <a:rPr lang="ru-RU" sz="800" dirty="0"/>
                        <a:t>- Плата за негативное воздействие на окружающую среду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8 019,6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9 610,0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8 923,0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9 467,0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10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 044,0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50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cap="none" spc="0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Доходы от оказания платных услуг (работ) и компенсации затрат </a:t>
                      </a:r>
                      <a:r>
                        <a:rPr kumimoji="0" lang="ru-RU" sz="1000" b="1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государства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</a:rPr>
                        <a:t>12 938,4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29 587,4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6 455,0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3 638,9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4 313,7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22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cap="none" spc="0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Доходы от продажи материальных и нематериальных </a:t>
                      </a:r>
                      <a:r>
                        <a:rPr kumimoji="0" lang="ru-RU" sz="1000" b="1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активов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</a:rPr>
                        <a:t>42 701,2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50 972,6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37 738,3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37 738,3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37 738,3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cap="none" spc="0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Штрафы, санкции, возмещение </a:t>
                      </a:r>
                      <a:r>
                        <a:rPr kumimoji="0" lang="ru-RU" sz="1000" b="1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ущерба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</a:rPr>
                        <a:t>6 772,8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5 072,0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4 557,4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4 556,9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4 574,3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cap="none" spc="0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Итого неналоговые </a:t>
                      </a:r>
                      <a:r>
                        <a:rPr kumimoji="0" lang="ru-RU" sz="1000" b="1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доходы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</a:rPr>
                        <a:t>158 141,6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</a:rPr>
                        <a:t>238 413,3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148 131,7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146 098,3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147 455,3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8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602588"/>
              </p:ext>
            </p:extLst>
          </p:nvPr>
        </p:nvGraphicFramePr>
        <p:xfrm>
          <a:off x="142254" y="764704"/>
          <a:ext cx="8859493" cy="59000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8441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07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93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15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468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468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103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effectLst/>
                        </a:rPr>
                        <a:t>Наименование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2 297 104,1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3 322 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222,9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3 263 118,4</a:t>
                      </a:r>
                      <a:endParaRPr kumimoji="0" lang="ru-RU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2 502 907,4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2 108 437,9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1" u="none" strike="noStrike" dirty="0">
                          <a:effectLst/>
                        </a:rPr>
                        <a:t>Дотации</a:t>
                      </a:r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32 058,3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3 175,0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>
                          <a:effectLst/>
                        </a:rPr>
                        <a:t>На поддержку мер по обеспечению сбалансированности бюджетов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27 188,3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 поощрение достижения наилучших показателей деятельности органов местного самоуправления городских округов и муниципальных районов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1 500,0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За достижение показателей деятельности органов исполнительной власти субъектов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3 370,0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3 175,0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1" u="none" strike="noStrike" dirty="0">
                          <a:effectLst/>
                        </a:rPr>
                        <a:t>Субсидии</a:t>
                      </a:r>
                      <a:r>
                        <a:rPr lang="ru-RU" sz="1000" b="1" u="none" strike="noStrike" dirty="0">
                          <a:effectLst/>
                        </a:rPr>
                        <a:t>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869 533,8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1 656 062,8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1 638 134,7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906 999,1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381 952,2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о</a:t>
                      </a: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бновление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материально-технической базы для организации учебно-исследовательской, научно-практической, творческой деятельности, занятий физической культурой и спортом в образовательных организациях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808,1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софинансирование капитальных вложений в объекты муниципальной собственности (Реконструкция сетей водоснабжения на территории муниципального образования 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cs typeface="Times New Roman"/>
                        </a:rPr>
                        <a:t>«Город Майкоп»)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7 000,0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16 300,0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>
                          <a:effectLst/>
                        </a:rPr>
                        <a:t>На благоустройство зданий государственных и муниципальных общеобразовательных организаций в целях соблюдения требований к воздушно-тепловому режиму, водоснабжению и канализации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41 528,5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>
                          <a:effectLst/>
                        </a:rPr>
                        <a:t>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71 631,0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846,8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96 868,7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96 868,7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95 093,2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реализацию мероприятий по модернизации школьных систем образования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303 444,0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324 387,3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обеспечение развития и укрепления материально-технической базы домов культуры в населенных пунктах с числом жителей до 50 тысяч человек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1 010,1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585,5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585,5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632,9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обновление </a:t>
                      </a:r>
                      <a:r>
                        <a:rPr lang="ru-RU" sz="800" u="none" strike="noStrike" dirty="0">
                          <a:effectLst/>
                        </a:rPr>
                        <a:t>материально-технической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7 355,9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>
                          <a:effectLst/>
                        </a:rPr>
                        <a:t>На создание детских технопарков </a:t>
                      </a:r>
                      <a:r>
                        <a:rPr lang="ru-RU" sz="8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«</a:t>
                      </a:r>
                      <a:r>
                        <a:rPr lang="ru-RU" sz="800" u="none" strike="noStrike" dirty="0" err="1" smtClean="0">
                          <a:effectLst/>
                        </a:rPr>
                        <a:t>Кванториум</a:t>
                      </a:r>
                      <a:r>
                        <a:rPr lang="ru-RU" sz="8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»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21 361,7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>
                          <a:effectLst/>
                        </a:rPr>
                        <a:t>На обеспечение организации в муниципальных общеобразовательных организациях в период действия ограничительных мер, направленных на недопущение распространения новой </a:t>
                      </a:r>
                      <a:r>
                        <a:rPr lang="ru-RU" sz="800" u="none" strike="noStrike" dirty="0" err="1">
                          <a:effectLst/>
                        </a:rPr>
                        <a:t>коронавирусной</a:t>
                      </a:r>
                      <a:r>
                        <a:rPr lang="ru-RU" sz="800" u="none" strike="noStrike" dirty="0">
                          <a:effectLst/>
                        </a:rPr>
                        <a:t> инфекции (</a:t>
                      </a:r>
                      <a:r>
                        <a:rPr lang="en-US" sz="800" u="none" strike="noStrike" dirty="0">
                          <a:effectLst/>
                        </a:rPr>
                        <a:t>COVID-19)</a:t>
                      </a:r>
                      <a:r>
                        <a:rPr lang="ru-RU" sz="800" u="none" strike="noStrike" dirty="0">
                          <a:effectLst/>
                        </a:rPr>
                        <a:t>, бесплатного питания для обучающихся, относящихся к категориям обучающихся, которым предоставляется бесплатное питание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23 669,0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 софинансирование мероприятий по организации в муниципальных общеобразовательных организациях бесплатного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питания для обучающихся, относящихся к категориям обучающихся, которым предоставляется бесплатное питание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14 951,0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17 300,0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17 300,0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17 300,0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 мероприятия по энергосбережению и  повышению энергетической эффективности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27 009,0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>
                          <a:effectLst/>
                        </a:rPr>
                        <a:t>На мероприятия по энергосбережению и  повышению энергетической эффективности (обеспечение затрат, связанных с модернизацией сети освещения МУП «Городской парк культуры и отдыха»)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12 500,0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50 000,0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4876" y="59080"/>
            <a:ext cx="8954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n w="18415" cmpd="sng">
                  <a:solidFill>
                    <a:schemeClr val="tx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межбюджетных трансфертов, поступающих в бюджет муниципального образования «Город Майкоп»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78749" y="513050"/>
            <a:ext cx="7168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err="1"/>
              <a:t>тыс.руб</a:t>
            </a:r>
            <a:r>
              <a:rPr lang="ru-RU" sz="11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408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941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n w="18415" cmpd="sng">
                  <a:solidFill>
                    <a:schemeClr val="tx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межбюджетных трансфертов, поступающих в бюджет муниципального образования «Город Майкоп»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44408" y="551081"/>
            <a:ext cx="6703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err="1">
                <a:cs typeface="Times New Roman" pitchFamily="18" charset="0"/>
              </a:rPr>
              <a:t>т</a:t>
            </a:r>
            <a:r>
              <a:rPr lang="ru-RU" sz="1000" b="1" dirty="0" err="1" smtClean="0">
                <a:cs typeface="Times New Roman" pitchFamily="18" charset="0"/>
              </a:rPr>
              <a:t>ыс.руб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306084"/>
              </p:ext>
            </p:extLst>
          </p:nvPr>
        </p:nvGraphicFramePr>
        <p:xfrm>
          <a:off x="161510" y="836712"/>
          <a:ext cx="8820979" cy="597672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8640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54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77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412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412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412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859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effectLst/>
                        </a:rPr>
                        <a:t>Наименование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>
                          <a:effectLst/>
                        </a:rPr>
                        <a:t>На реализацию мероприятий по благоустройству  территорий городских округов  с численностью населения свыше 150 тысяч человек (обеспечение затрат, связанных с устройством входной группы МУП «Городской парк культуры и отдыха»)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7 006,8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5697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>
                          <a:effectLst/>
                        </a:rPr>
                        <a:t>На софинансирование капитальных вложений в объекты государственной (муниципальной) собственности субъектов Российской Федерации и (или) софинансирование мероприятий, не относящихся к капитальным вложениям в объекты государственной (муниципальной) собственности субъектов Российской Федерации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406</a:t>
                      </a:r>
                      <a:r>
                        <a:rPr kumimoji="0" lang="en-US" sz="8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759,6</a:t>
                      </a:r>
                      <a:endParaRPr kumimoji="0" lang="ru-RU" sz="8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290 559,2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578 817,9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432 154,6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177 452,7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0546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строительство и реконструкцию объектов питьевого водоснабжения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99 028,4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0546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 развитие сети учреждений культурно-досугового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типа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30 636,4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88 000,0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3970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 реализацию мероприятий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в сфере реабилитации и </a:t>
                      </a:r>
                      <a:r>
                        <a:rPr lang="ru-RU" sz="800" b="0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абилитации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инвалидов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990,0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254,0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309,1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7394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 строительство (реконструкцию), капитальный ремонт и ремонт автомобильных дорог общего пользования местного значения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121 474,2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342 320,0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85 000,0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85 000,0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85 000,0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667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>
                          <a:effectLst/>
                        </a:rPr>
                        <a:t>На строительство (реконструкцию), капитальный ремонт и ремонт автомобильных дорог общего пользования местного </a:t>
                      </a:r>
                      <a:r>
                        <a:rPr lang="ru-RU" sz="800" u="none" strike="noStrike" dirty="0" smtClean="0">
                          <a:effectLst/>
                        </a:rPr>
                        <a:t>значения в рамках реализации мероприятий региональной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программы дорожной деятельности федерального проекта </a:t>
                      </a:r>
                      <a:r>
                        <a:rPr lang="ru-RU" sz="800" u="none" strike="noStrike" baseline="0" dirty="0" smtClean="0">
                          <a:effectLst/>
                          <a:latin typeface="Times New Roman"/>
                          <a:cs typeface="Times New Roman"/>
                        </a:rPr>
                        <a:t>«Дорожная сеть»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200 152,3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185,5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0546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На закупку оборудования для создания </a:t>
                      </a: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  <a:cs typeface="Times New Roman"/>
                        </a:rPr>
                        <a:t>«умных» спортивных площадок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26 261,5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7394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На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организацию и внедрение в городских округах, городских и сельских поселениях системы раздельного сбора </a:t>
                      </a:r>
                      <a:r>
                        <a:rPr lang="ru-RU" sz="800" b="0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твердых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коммунальных отходов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14 000,0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65062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/>
                        <a:t>На создание дополнительных мест для детей в возрасте от 1,5 до 3 лет любой направленности в организациях, осуществляющих образовательную деятельность (за исключением государственных, муниципальных), и у индивидуальных предпринимателей, осуществляющих образовательную деятельность по образовательным программам дошкольного образования, в том числе адаптированным, и присмотр и уход за детьми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1 851,0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1 851,0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1 851,0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5462">
                <a:tc>
                  <a:txBody>
                    <a:bodyPr/>
                    <a:lstStyle/>
                    <a:p>
                      <a:pPr marL="0" algn="just" rtl="0" eaLnBrk="1" fontAlgn="t" latinLnBrk="0" hangingPunct="1"/>
                      <a:r>
                        <a:rPr kumimoji="0" lang="ru-RU" sz="800" b="0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 проведение работ по капитальному ремонту зданий муниципальных общеобразовательных организаций</a:t>
                      </a:r>
                      <a:endParaRPr kumimoji="0" lang="ru-RU" sz="800" b="0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34 111,6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73949">
                <a:tc>
                  <a:txBody>
                    <a:bodyPr/>
                    <a:lstStyle/>
                    <a:p>
                      <a:pPr marL="0" algn="just" rtl="0" eaLnBrk="1" fontAlgn="t" latinLnBrk="0" hangingPunct="1"/>
                      <a:r>
                        <a:rPr kumimoji="0" lang="ru-RU" sz="800" b="0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 проведение работ по благоустройству зданий</a:t>
                      </a:r>
                      <a:r>
                        <a:rPr kumimoji="0" lang="ru-RU" sz="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и территорий муниципальных общеобразовательных организаций</a:t>
                      </a:r>
                      <a:endParaRPr kumimoji="0" lang="ru-RU" sz="800" b="0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18 016,9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4000">
                <a:tc>
                  <a:txBody>
                    <a:bodyPr/>
                    <a:lstStyle/>
                    <a:p>
                      <a:pPr marL="0" algn="just" rtl="0" eaLnBrk="1" fontAlgn="t" latinLnBrk="0" hangingPunct="1"/>
                      <a:r>
                        <a:rPr kumimoji="0" lang="ru-RU" sz="800" b="0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 создание скульптурных композиций,</a:t>
                      </a:r>
                      <a:r>
                        <a:rPr kumimoji="0" lang="ru-RU" sz="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реставрацию памятников на территории муниципальных образований в рамках комплекса мероприятий, посвященных празднованию 100-летия Республики Адыгея</a:t>
                      </a:r>
                      <a:endParaRPr kumimoji="0" lang="ru-RU" sz="800" b="0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9 000,0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39705">
                <a:tc>
                  <a:txBody>
                    <a:bodyPr/>
                    <a:lstStyle/>
                    <a:p>
                      <a:pPr marL="0" algn="just" rtl="0" eaLnBrk="1" fontAlgn="t" latinLnBrk="0" hangingPunct="1"/>
                      <a:r>
                        <a:rPr kumimoji="0" lang="ru-RU" sz="800" b="0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 мероприятия по совершенствованию системы организации дорожного движения</a:t>
                      </a:r>
                      <a:endParaRPr kumimoji="0" lang="ru-RU" sz="800" b="0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1 018,2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3 000,0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7394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/>
                        <a:t>На поддержку отрасли культуры (комплектование книжных фондов муниципальных общедоступных библиотек и государственных центральных библиотек субъектов Российской Федерации)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471,4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472,0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412,7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412,7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413,3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546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/>
                        <a:t>На  эксплуатацию технических средств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970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/>
                        <a:t>На реализацию программ формирования современной городской среды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78 376,1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38 954,7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77 101,4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80 603,3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9874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/>
                        <a:t>На частичную компенсацию расходов на повышение оплаты труда работников бюджетной сферы (за счет республиканского бюджета)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40 144,2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53 407,0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47 894,0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 dirty="0">
                          <a:effectLst/>
                        </a:rPr>
                        <a:t>На софинансирование расходных обязательств субъектов Российской Федерации, возникающих при реализации мероприятий по модернизации региональных и муниципальных детских школ искусств по видам </a:t>
                      </a:r>
                      <a:r>
                        <a:rPr lang="ru-RU" sz="800" u="none" strike="noStrike" dirty="0" smtClean="0">
                          <a:effectLst/>
                        </a:rPr>
                        <a:t>искусств </a:t>
                      </a:r>
                      <a:r>
                        <a:rPr lang="ru-RU" sz="800" u="none" strike="noStrike" dirty="0" err="1" smtClean="0">
                          <a:effectLst/>
                        </a:rPr>
                        <a:t>путем</a:t>
                      </a:r>
                      <a:r>
                        <a:rPr lang="ru-RU" sz="800" u="none" strike="noStrike" dirty="0" smtClean="0">
                          <a:effectLst/>
                        </a:rPr>
                        <a:t> их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реконструкции, капитального ремонта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9 796,1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68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9045" y="77728"/>
            <a:ext cx="9165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n w="18415" cmpd="sng">
                  <a:solidFill>
                    <a:schemeClr val="tx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межбюджетных трансфертов, поступающих в бюджет муниципального образования «Город Майкоп»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056947"/>
              </p:ext>
            </p:extLst>
          </p:nvPr>
        </p:nvGraphicFramePr>
        <p:xfrm>
          <a:off x="227464" y="1124744"/>
          <a:ext cx="8712968" cy="23097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8990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2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18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65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78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345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51287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</a:pPr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2021 </a:t>
                      </a:r>
                      <a:r>
                        <a:rPr lang="ru-RU" sz="900" dirty="0">
                          <a:effectLst/>
                        </a:rPr>
                        <a:t>г.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(факт)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2022 г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(оценка)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2023 </a:t>
                      </a:r>
                      <a:r>
                        <a:rPr lang="ru-RU" sz="900" dirty="0">
                          <a:effectLst/>
                        </a:rPr>
                        <a:t>г.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2024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г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2025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г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 реализацию мероприятий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по обеспечению жильем молодых семей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24 587,7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35 674,8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58 746,0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Расходы на реализацию мероприятий по благоустройству территории городских округов с численностью населения свыше 150 тысяч человек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167 899,7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98 461,2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Субсидии местным бюджетам на мероприятия по внедрению современных  архитектурно-строительных систем, объемно-планировочных и конструктивных решений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7 000,0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Субсидии местным бюджетам на преобразование отрасли городского хозяйства посредством внедрения цифровых технологий и платформенных решений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15 345,0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Субсидии местным бюджетам  на озеленение территории муниципальных образований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900,0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1 822,2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5 634,8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5 751,0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44408" y="531698"/>
            <a:ext cx="6960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err="1" smtClean="0">
                <a:cs typeface="Times New Roman" pitchFamily="18" charset="0"/>
              </a:rPr>
              <a:t>тыс.руб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8762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9045" y="77728"/>
            <a:ext cx="9165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n w="18415" cmpd="sng">
                  <a:solidFill>
                    <a:schemeClr val="tx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межбюджетных трансфертов, поступающих в бюджет муниципального образования «Город Майкоп»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928266"/>
              </p:ext>
            </p:extLst>
          </p:nvPr>
        </p:nvGraphicFramePr>
        <p:xfrm>
          <a:off x="215516" y="803877"/>
          <a:ext cx="8712968" cy="599962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8990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2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18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65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78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345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512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2021 </a:t>
                      </a:r>
                      <a:r>
                        <a:rPr lang="ru-RU" sz="900" dirty="0">
                          <a:effectLst/>
                        </a:rPr>
                        <a:t>г.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(факт)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2022 г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(оценка)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2023 </a:t>
                      </a:r>
                      <a:r>
                        <a:rPr lang="ru-RU" sz="900" dirty="0">
                          <a:effectLst/>
                        </a:rPr>
                        <a:t>г.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2024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г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2025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г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u="none" strike="noStrike" dirty="0">
                          <a:effectLst/>
                        </a:rPr>
                        <a:t>Субвенции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1 241 458,5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1 394 615,6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1 558 285,4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1 534 427,9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1 665 005,3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получение дошкольного образования в муниципальных ДОУ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494 974,9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554 501,7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589 208,3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620 426,4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649 799,1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получение дошкольного образования в частных ДОУ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155,8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общеобразовательные учреждения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587 210,1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675 500,2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764</a:t>
                      </a:r>
                      <a:r>
                        <a:rPr lang="en-US" sz="800" b="0" i="0" u="none" strike="noStrike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8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711,6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706 361,5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786 935,6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7585382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негосударственные общеобразовательные учреждения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4 998,9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5 237,2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6 274,0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5 437,2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5 437,2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21547044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ежемесячные пособия детям-сиротам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47 810,4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50 951,0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58 695,9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58 695,9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58 695,9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оплату труда и доплату приемным родителям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34 660,8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35 013,8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46 907,0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46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907,0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46 907,0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пособия детям-сиротам на проезд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36,0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172,8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172,8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172,8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Выплаты детям-сиротам на ремонт собственного жилья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предоставление льгот по ЖКУ специалистам села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5 097,5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5 027,4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5 107,6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5 107,6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5 107,6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содержание административной комиссии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45,0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45,0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45,0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45,0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45,0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содержание комиссии по делам несовершеннолетних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405,9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2 502,5</a:t>
                      </a:r>
                      <a:endParaRPr kumimoji="0" lang="ru-RU" sz="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2 614,7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2 757,9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2 867,0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содержание комиссии по опеке и попечительству несовершеннолетних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3 372,4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3 620,3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3 883,4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4 096,7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4 258,7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содержание комиссии по опеке и попечительству совершеннолетних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1 201,9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1 256,0</a:t>
                      </a:r>
                      <a:endParaRPr kumimoji="0" lang="ru-RU" sz="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1 319,7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1 392,0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1 447,3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54 306,6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52 950,7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71 520,0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75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202,5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95 506,7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</a:t>
                      </a:r>
                      <a:r>
                        <a:rPr lang="ru-RU" sz="800" u="none" strike="noStrike" dirty="0" smtClean="0"/>
                        <a:t>компенсацию</a:t>
                      </a:r>
                      <a:r>
                        <a:rPr lang="ru-RU" sz="800" u="none" strike="noStrike" baseline="0" dirty="0" smtClean="0"/>
                        <a:t> </a:t>
                      </a:r>
                      <a:r>
                        <a:rPr lang="ru-RU" sz="800" u="none" strike="noStrike" dirty="0" smtClean="0"/>
                        <a:t>части </a:t>
                      </a:r>
                      <a:r>
                        <a:rPr lang="ru-RU" sz="800" u="none" strike="noStrike" dirty="0"/>
                        <a:t>родительской платы за содержание детей в ДОУ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1 914,4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1 889,4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1 846,2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1 846,2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1 846,2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выплату компенсации за работу по подготовке и проведению единого государственного экзамена педагогическим работникам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1 676,5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2 907,9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2 907,9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2 907,9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2 907,9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проведение Всероссийской переписи населения 2020 года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573,8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организацию мероприятий при осуществлении деятельности по обращению с животными без владельцев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1 053,6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3 022,5</a:t>
                      </a:r>
                      <a:endParaRPr kumimoji="0" lang="ru-RU" sz="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3 021,3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3 021,3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3 021,3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На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осуществление полномочий по составлению (изменению) списков кандидатов в присяжные заседатели федеральных судов общей юрисдикции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84,1</a:t>
                      </a:r>
                      <a:endParaRPr kumimoji="0" lang="ru-RU" sz="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8479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u="none" strike="noStrike" dirty="0" smtClean="0">
                          <a:effectLst/>
                        </a:rPr>
                        <a:t>Иные </a:t>
                      </a:r>
                      <a:r>
                        <a:rPr lang="ru-RU" sz="1200" b="1" u="none" strike="noStrike" dirty="0">
                          <a:effectLst/>
                        </a:rPr>
                        <a:t>межбюджетные трансферты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154 053,5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268 369,5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66 698,3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61 480,4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61 480,4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создание комфортной городской среды в малых городах и исторических поселениях – победителях Всероссийского конкурса лучших проектов создания городской среды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На ежемесячное вознаграждение за классное руководство педагогическим работникам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57 652,1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57 646,1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58 511,5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57 646,1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57 646,1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обеспечение отдыха и оздоровления детей в оздоровительных лагерях с дневным пребыванием детей на базе оздоровительных учреждений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2 917,3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3 545,0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686,8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3 834,3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3 834,3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финансовое обеспечение дорожной деятельности в рамках реализации национального проекта "Безопасные и качественные автомобильные дороги"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93 085,2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198 178,4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80000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8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оказание единовременной помощи гражданам, оказавшимся в зоне ЧС в МО «Город Майкоп»</a:t>
                      </a:r>
                      <a:endParaRPr kumimoji="0" lang="ru-RU" sz="8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9 000,0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dirty="0"/>
                        <a:t>Средства резервного фонда Кабинета Министров РА на проведение превентивных мероприятий по предупреждению стихийных бедствий и других чрезвычайных ситуаций на территории РА в связи с угрозой распространения новой </a:t>
                      </a:r>
                      <a:r>
                        <a:rPr lang="ru-RU" sz="800" dirty="0" err="1"/>
                        <a:t>коронавирусной</a:t>
                      </a:r>
                      <a:r>
                        <a:rPr lang="ru-RU" sz="800" dirty="0"/>
                        <a:t> инфекции (</a:t>
                      </a:r>
                      <a:r>
                        <a:rPr lang="en-US" sz="800" dirty="0"/>
                        <a:t>COVID-19)</a:t>
                      </a: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398,9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44408" y="531698"/>
            <a:ext cx="6960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err="1" smtClean="0">
                <a:cs typeface="Times New Roman" pitchFamily="18" charset="0"/>
              </a:rPr>
              <a:t>тыс.руб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488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233429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kern="0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Структура расходов бюджета муниципального образования «Город Майкоп» в 2023 году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46389183"/>
              </p:ext>
            </p:extLst>
          </p:nvPr>
        </p:nvGraphicFramePr>
        <p:xfrm>
          <a:off x="53752" y="1196752"/>
          <a:ext cx="903649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994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9532" y="416188"/>
            <a:ext cx="8424936" cy="602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lnSpc>
                <a:spcPct val="110000"/>
              </a:lnSpc>
            </a:pPr>
            <a:r>
              <a:rPr lang="ru-RU" sz="1400" dirty="0"/>
              <a:t>	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Уважаемые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жители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города Майкопа!</a:t>
            </a:r>
          </a:p>
          <a:p>
            <a:pPr indent="457200" algn="ctr">
              <a:lnSpc>
                <a:spcPct val="110000"/>
              </a:lnSpc>
            </a:pP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10000"/>
              </a:lnSpc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Представляем вашему вниманию «Бюджет для граждан», который познакомит Вас с бюджетом муниципального образования «Город Майкоп» на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годов.</a:t>
            </a:r>
          </a:p>
          <a:p>
            <a:pPr indent="457200" algn="just">
              <a:lnSpc>
                <a:spcPct val="110000"/>
              </a:lnSpc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информационного ресурса «Бюджет для граждан» является одним из важных направлений Финансового управления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«Город Майкоп», нацеленной на повышение прозрачности, открытости бюджета и бюджетного процесса в нашем городе.</a:t>
            </a:r>
          </a:p>
          <a:p>
            <a:pPr indent="457200" algn="just">
              <a:lnSpc>
                <a:spcPct val="110000"/>
              </a:lnSpc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 декабря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прошли Публичные слушания по проекту решения Совета народных депутатов муниципального образования «Город Майкоп» «О бюджете муниципального образования «Город Майкоп» на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годов», а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декабря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проект решения был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рассмотрен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принят на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сессии Совета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народных депутатов муниципального образования «Город Майкоп».</a:t>
            </a:r>
          </a:p>
          <a:p>
            <a:pPr indent="457200" algn="just">
              <a:lnSpc>
                <a:spcPct val="110000"/>
              </a:lnSpc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позволит узнать какие доходы составляют основу местного бюджета, какие направления на расходования средств 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будет понятен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понимания процессов жизнедеятельности всего муниципального образования.</a:t>
            </a:r>
          </a:p>
          <a:p>
            <a:pPr indent="457200" algn="just">
              <a:lnSpc>
                <a:spcPct val="110000"/>
              </a:lnSpc>
            </a:pP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10000"/>
              </a:lnSpc>
            </a:pP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r">
              <a:lnSpc>
                <a:spcPct val="110000"/>
              </a:lnSpc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уважением, Л.В.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Ялина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руководитель Финансового управления </a:t>
            </a:r>
          </a:p>
          <a:p>
            <a:pPr indent="457200" algn="r">
              <a:lnSpc>
                <a:spcPct val="110000"/>
              </a:lnSpc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дминистрации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«Город Майкоп».</a:t>
            </a:r>
          </a:p>
          <a:p>
            <a:pPr indent="457200" algn="just">
              <a:lnSpc>
                <a:spcPct val="114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5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ea typeface="+mj-ea"/>
                <a:cs typeface="Times New Roman" pitchFamily="18" charset="0"/>
              </a:rPr>
              <a:t>Расходы</a:t>
            </a:r>
            <a:r>
              <a:rPr lang="en-US" sz="2000" b="1" dirty="0" smtClean="0">
                <a:latin typeface="Arial Black" pitchFamily="34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Arial Black" pitchFamily="34" charset="0"/>
                <a:ea typeface="+mj-ea"/>
                <a:cs typeface="Times New Roman" pitchFamily="18" charset="0"/>
              </a:rPr>
              <a:t>бюджета муниципального </a:t>
            </a:r>
            <a:r>
              <a:rPr lang="ru-RU" sz="2000" b="1" dirty="0">
                <a:latin typeface="Arial Black" pitchFamily="34" charset="0"/>
                <a:ea typeface="+mj-ea"/>
                <a:cs typeface="Times New Roman" pitchFamily="18" charset="0"/>
              </a:rPr>
              <a:t>образования </a:t>
            </a:r>
            <a:endParaRPr lang="en-US" sz="2000" b="1" dirty="0" smtClean="0">
              <a:latin typeface="Arial Black" pitchFamily="34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Arial Black" pitchFamily="34" charset="0"/>
                <a:ea typeface="+mj-ea"/>
                <a:cs typeface="Times New Roman" pitchFamily="18" charset="0"/>
              </a:rPr>
              <a:t>«</a:t>
            </a:r>
            <a:r>
              <a:rPr lang="ru-RU" sz="2000" b="1" dirty="0">
                <a:latin typeface="Arial Black" pitchFamily="34" charset="0"/>
                <a:ea typeface="+mj-ea"/>
                <a:cs typeface="Times New Roman" pitchFamily="18" charset="0"/>
              </a:rPr>
              <a:t>Город Майкоп»</a:t>
            </a:r>
          </a:p>
          <a:p>
            <a:pPr algn="ctr"/>
            <a:r>
              <a:rPr lang="ru-RU" sz="2000" b="1" dirty="0">
                <a:latin typeface="Arial Black" pitchFamily="34" charset="0"/>
                <a:ea typeface="+mj-ea"/>
                <a:cs typeface="Times New Roman" pitchFamily="18" charset="0"/>
              </a:rPr>
              <a:t> в </a:t>
            </a:r>
            <a:r>
              <a:rPr lang="ru-RU" sz="2000" b="1" dirty="0" smtClean="0">
                <a:latin typeface="Arial Black" pitchFamily="34" charset="0"/>
                <a:ea typeface="+mj-ea"/>
                <a:cs typeface="Times New Roman" pitchFamily="18" charset="0"/>
              </a:rPr>
              <a:t>202</a:t>
            </a:r>
            <a:r>
              <a:rPr lang="en-US" sz="2000" b="1" dirty="0" smtClean="0">
                <a:latin typeface="Arial Black" pitchFamily="34" charset="0"/>
                <a:ea typeface="+mj-ea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Arial Black" pitchFamily="34" charset="0"/>
                <a:ea typeface="+mj-ea"/>
                <a:cs typeface="Times New Roman" pitchFamily="18" charset="0"/>
              </a:rPr>
              <a:t>-202</a:t>
            </a:r>
            <a:r>
              <a:rPr lang="en-US" sz="2000" b="1" dirty="0" smtClean="0">
                <a:latin typeface="Arial Black" pitchFamily="34" charset="0"/>
                <a:ea typeface="+mj-ea"/>
                <a:cs typeface="Times New Roman" pitchFamily="18" charset="0"/>
              </a:rPr>
              <a:t>5 </a:t>
            </a:r>
            <a:r>
              <a:rPr lang="ru-RU" sz="2000" b="1" dirty="0" smtClean="0">
                <a:latin typeface="Arial Black" pitchFamily="34" charset="0"/>
                <a:ea typeface="+mj-ea"/>
                <a:cs typeface="Times New Roman" pitchFamily="18" charset="0"/>
              </a:rPr>
              <a:t>гг</a:t>
            </a:r>
            <a:r>
              <a:rPr lang="ru-RU" sz="2000" b="1" dirty="0">
                <a:latin typeface="Arial Black" pitchFamily="34" charset="0"/>
                <a:ea typeface="+mj-ea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740868"/>
              </p:ext>
            </p:extLst>
          </p:nvPr>
        </p:nvGraphicFramePr>
        <p:xfrm>
          <a:off x="359532" y="1379247"/>
          <a:ext cx="8424937" cy="529494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327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75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75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75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75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21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5944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100" b="1" dirty="0"/>
                        <a:t>Наименование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/>
                        <a:t>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/>
                        <a:t>2022 </a:t>
                      </a:r>
                      <a:r>
                        <a:rPr lang="ru-RU" sz="1100" dirty="0"/>
                        <a:t>г. </a:t>
                      </a:r>
                      <a:r>
                        <a:rPr lang="ru-RU" sz="1100" dirty="0">
                          <a:latin typeface="+mn-lt"/>
                        </a:rPr>
                        <a:t>(оценка)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/>
                        <a:t>2023 г</a:t>
                      </a:r>
                      <a:r>
                        <a:rPr lang="ru-RU" sz="1100" dirty="0"/>
                        <a:t>.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/>
                        <a:t>(прогноз)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г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100" b="1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+mn-lt"/>
                        </a:rPr>
                        <a:t>2025 г</a:t>
                      </a:r>
                      <a:r>
                        <a:rPr lang="ru-RU" sz="1100" dirty="0">
                          <a:latin typeface="+mn-lt"/>
                        </a:rPr>
                        <a:t>.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latin typeface="+mn-lt"/>
                        </a:rPr>
                        <a:t>(прогноз)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1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6468">
                <a:tc>
                  <a:txBody>
                    <a:bodyPr/>
                    <a:lstStyle/>
                    <a:p>
                      <a:r>
                        <a:rPr lang="ru-RU" sz="1100" dirty="0"/>
                        <a:t>Общегосударственные вопросы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227 603,0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280 424,3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373 485,9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427 433,9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513 592,3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626">
                <a:tc>
                  <a:txBody>
                    <a:bodyPr/>
                    <a:lstStyle/>
                    <a:p>
                      <a:r>
                        <a:rPr lang="ru-RU" sz="1100" dirty="0"/>
                        <a:t>Национальная безопасность и правоохранительная</a:t>
                      </a:r>
                      <a:r>
                        <a:rPr lang="ru-RU" sz="1100" baseline="0" dirty="0"/>
                        <a:t> деятельность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38</a:t>
                      </a:r>
                      <a:r>
                        <a:rPr lang="ru-RU" sz="10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016,5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52 896,3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59 526,4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44 839,4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46 023,7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8500">
                <a:tc>
                  <a:txBody>
                    <a:bodyPr/>
                    <a:lstStyle/>
                    <a:p>
                      <a:r>
                        <a:rPr lang="ru-RU" sz="1100" dirty="0"/>
                        <a:t>Национальная экономика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431 263,4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789 243,2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521 622,5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422 746,4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323 904,8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3008">
                <a:tc>
                  <a:txBody>
                    <a:bodyPr/>
                    <a:lstStyle/>
                    <a:p>
                      <a:r>
                        <a:rPr lang="ru-RU" sz="1100" dirty="0"/>
                        <a:t>Жилищно-коммунальное хозяйство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713 050,8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1 047 591,0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1 067 520,0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804 689,2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463 994,1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6468">
                <a:tc>
                  <a:txBody>
                    <a:bodyPr/>
                    <a:lstStyle/>
                    <a:p>
                      <a:r>
                        <a:rPr lang="ru-RU" sz="1100" dirty="0"/>
                        <a:t>Образование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0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055 963,8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2 645 257,9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2 708 918,4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2 340 420,2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2 456 888,8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8500">
                <a:tc>
                  <a:txBody>
                    <a:bodyPr/>
                    <a:lstStyle/>
                    <a:p>
                      <a:r>
                        <a:rPr lang="ru-RU" sz="1100" dirty="0"/>
                        <a:t>Культура, кинематография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201 598,7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187 300,8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228 866,6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293 601,7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217 609,4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3127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/>
                        <a:t>Социальная политика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200 784,9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216 749,1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279 013,1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225 229,7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246 530,9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3127">
                <a:tc>
                  <a:txBody>
                    <a:bodyPr/>
                    <a:lstStyle/>
                    <a:p>
                      <a:r>
                        <a:rPr lang="ru-RU" sz="1100" dirty="0"/>
                        <a:t>Физическая культура и спорт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65 483,8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97 490,7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82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410,4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86 115,3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89 005,6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3127">
                <a:tc>
                  <a:txBody>
                    <a:bodyPr/>
                    <a:lstStyle/>
                    <a:p>
                      <a:r>
                        <a:rPr lang="ru-RU" sz="1100" dirty="0"/>
                        <a:t>Средства массовой информации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27 054,2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28 475,9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30 488,0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31 570,1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32 405,8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3626">
                <a:tc>
                  <a:txBody>
                    <a:bodyPr/>
                    <a:lstStyle/>
                    <a:p>
                      <a:r>
                        <a:rPr lang="ru-RU" sz="1100" dirty="0"/>
                        <a:t>Обслуживание</a:t>
                      </a:r>
                      <a:r>
                        <a:rPr lang="ru-RU" sz="1100" baseline="0" dirty="0"/>
                        <a:t> государственного </a:t>
                      </a:r>
                      <a:r>
                        <a:rPr lang="ru-RU" sz="1100" baseline="0" dirty="0" smtClean="0"/>
                        <a:t>(муниципального) долга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32 892,5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17 609,6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29 198,8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39 403,8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54 327,8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3127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—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55,4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491854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3 993 711,6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5 363 094,1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5 381 050,1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4 716 049,7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4 444 283,2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2" y="1095584"/>
            <a:ext cx="8146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 Black" pitchFamily="34" charset="0"/>
                <a:cs typeface="Arial" panose="020B0604020202020204" pitchFamily="34" charset="0"/>
              </a:rPr>
              <a:t>Тыс.руб.</a:t>
            </a:r>
            <a:endParaRPr lang="ru-RU" sz="1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6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211192"/>
            <a:ext cx="8424936" cy="36000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Расходы на общегосударственные вопросы (тыс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 руб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349346"/>
              </p:ext>
            </p:extLst>
          </p:nvPr>
        </p:nvGraphicFramePr>
        <p:xfrm>
          <a:off x="359532" y="628044"/>
          <a:ext cx="8424936" cy="33799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227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48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5268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 г</a:t>
                      </a:r>
                      <a:r>
                        <a:rPr lang="ru-RU" sz="900" dirty="0"/>
                        <a:t>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 г</a:t>
                      </a:r>
                      <a:r>
                        <a:rPr lang="ru-RU" sz="900" dirty="0"/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 г</a:t>
                      </a:r>
                      <a:r>
                        <a:rPr lang="ru-RU" sz="900" dirty="0"/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2024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2025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736">
                <a:tc>
                  <a:txBody>
                    <a:bodyPr/>
                    <a:lstStyle/>
                    <a:p>
                      <a:r>
                        <a:rPr lang="ru-RU" sz="900" dirty="0"/>
                        <a:t>Функционирование высшего должностного</a:t>
                      </a:r>
                      <a:r>
                        <a:rPr lang="ru-RU" sz="900" baseline="0" dirty="0"/>
                        <a:t> лица субъекта </a:t>
                      </a:r>
                      <a:r>
                        <a:rPr lang="ru-RU" sz="900" baseline="0" dirty="0" smtClean="0"/>
                        <a:t>Российской Федерации </a:t>
                      </a:r>
                      <a:r>
                        <a:rPr lang="ru-RU" sz="900" baseline="0" dirty="0"/>
                        <a:t>и муниципального образования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1 678,5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Arial" panose="020B0604020202020204" pitchFamily="34" charset="0"/>
                        </a:rPr>
                        <a:t>1 966,2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ru-RU" sz="900" b="0" i="0" u="none" strike="noStrike" baseline="0" dirty="0" smtClean="0">
                          <a:effectLst/>
                          <a:latin typeface="+mn-lt"/>
                        </a:rPr>
                        <a:t> 055,5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2 169,6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2 256,4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032">
                <a:tc>
                  <a:txBody>
                    <a:bodyPr/>
                    <a:lstStyle/>
                    <a:p>
                      <a:r>
                        <a:rPr lang="ru-RU" sz="900" dirty="0"/>
                        <a:t>Функционирование законодательных (представительных)</a:t>
                      </a:r>
                      <a:r>
                        <a:rPr lang="ru-RU" sz="900" baseline="0" dirty="0"/>
                        <a:t> органов государственной власти и представительных органов муниципального образования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13 119,2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Arial" panose="020B0604020202020204" pitchFamily="34" charset="0"/>
                        </a:rPr>
                        <a:t>14 382,3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15 683,1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16 304,6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16 836,4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836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47,6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—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37160">
                <a:tc>
                  <a:txBody>
                    <a:bodyPr/>
                    <a:lstStyle/>
                    <a:p>
                      <a:r>
                        <a:rPr lang="ru-RU" sz="900" dirty="0"/>
                        <a:t>Функционирование Правительства РФ, высших </a:t>
                      </a:r>
                      <a:r>
                        <a:rPr lang="ru-RU" sz="900" dirty="0" smtClean="0"/>
                        <a:t>исполнительных</a:t>
                      </a:r>
                      <a:r>
                        <a:rPr lang="ru-RU" sz="900" baseline="0" dirty="0"/>
                        <a:t> </a:t>
                      </a:r>
                      <a:r>
                        <a:rPr lang="ru-RU" sz="900" baseline="0" dirty="0" smtClean="0"/>
                        <a:t>органов </a:t>
                      </a:r>
                      <a:r>
                        <a:rPr lang="ru-RU" sz="900" baseline="0" dirty="0"/>
                        <a:t>власти субъектов РФ, местных администраций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80 791,3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Arial" panose="020B0604020202020204" pitchFamily="34" charset="0"/>
                        </a:rPr>
                        <a:t>96 259,4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101 299,2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106 810,7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111 040,6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1440">
                <a:tc>
                  <a:txBody>
                    <a:bodyPr/>
                    <a:lstStyle/>
                    <a:p>
                      <a:r>
                        <a:rPr lang="ru-RU" sz="900" dirty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24 901,4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Arial" panose="020B0604020202020204" pitchFamily="34" charset="0"/>
                        </a:rPr>
                        <a:t>26 929,0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28 401,7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29 591,1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30 701,6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347">
                <a:tc>
                  <a:txBody>
                    <a:bodyPr/>
                    <a:lstStyle/>
                    <a:p>
                      <a:r>
                        <a:rPr lang="ru-RU" sz="900" dirty="0"/>
                        <a:t>Обеспечение проведения выборов и референдумов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1 300,0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Arial" panose="020B0604020202020204" pitchFamily="34" charset="0"/>
                        </a:rPr>
                        <a:t>2 125,0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13 315,0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1 946,0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ru-RU" sz="900" b="0" i="0" u="none" strike="noStrike" baseline="0" dirty="0" smtClean="0">
                          <a:effectLst/>
                          <a:latin typeface="+mn-lt"/>
                        </a:rPr>
                        <a:t> 048,0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2397">
                <a:tc>
                  <a:txBody>
                    <a:bodyPr/>
                    <a:lstStyle/>
                    <a:p>
                      <a:r>
                        <a:rPr lang="ru-RU" sz="900" dirty="0"/>
                        <a:t>Резервные фонды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Arial" panose="020B0604020202020204" pitchFamily="34" charset="0"/>
                        </a:rPr>
                        <a:t>1 750,0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15 000,0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15 000,0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15 000,0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8203">
                <a:tc>
                  <a:txBody>
                    <a:bodyPr/>
                    <a:lstStyle/>
                    <a:p>
                      <a:r>
                        <a:rPr lang="ru-RU" sz="900" dirty="0"/>
                        <a:t>Другие общегосударственные вопросы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105 812,6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Arial" panose="020B0604020202020204" pitchFamily="34" charset="0"/>
                        </a:rPr>
                        <a:t>136 964,8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197 731,4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255 611,9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335 709,3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47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1" kern="1200" dirty="0">
                          <a:effectLst/>
                        </a:rPr>
                        <a:t>Всего: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227 603,0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280 424,3</a:t>
                      </a:r>
                      <a:endParaRPr lang="ru-RU" sz="100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373 485,9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427 433,9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513 592,3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23528" y="4221088"/>
            <a:ext cx="8460940" cy="39600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Расходы на национальную безопасность и правоохранительную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деятельность (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тыс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 руб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097097"/>
              </p:ext>
            </p:extLst>
          </p:nvPr>
        </p:nvGraphicFramePr>
        <p:xfrm>
          <a:off x="323528" y="4797152"/>
          <a:ext cx="8496943" cy="145349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42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88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14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14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23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 г</a:t>
                      </a:r>
                      <a:r>
                        <a:rPr lang="ru-RU" sz="900" dirty="0"/>
                        <a:t>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 г</a:t>
                      </a:r>
                      <a:r>
                        <a:rPr lang="ru-RU" sz="900" dirty="0"/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 г</a:t>
                      </a:r>
                      <a:r>
                        <a:rPr lang="ru-RU" sz="900" dirty="0"/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2024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2025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043">
                <a:tc>
                  <a:txBody>
                    <a:bodyPr/>
                    <a:lstStyle/>
                    <a:p>
                      <a:r>
                        <a:rPr lang="ru-RU" sz="900" dirty="0"/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25 921,9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40 677,1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46 904,0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31 560,6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32 245,6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9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900" strike="noStrike" kern="1200" dirty="0">
                          <a:effectLst/>
                        </a:rPr>
                        <a:t>Гражданская оборона</a:t>
                      </a:r>
                      <a:endParaRPr lang="ru-RU" sz="900" b="0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12 094,6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12 219,1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12 622,4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13 278,8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13 778,1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989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1" kern="1200" dirty="0">
                          <a:effectLst/>
                        </a:rPr>
                        <a:t>Всего: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0000"/>
                        </a:lnSpc>
                      </a:pPr>
                      <a:r>
                        <a:rPr kumimoji="0" lang="en-US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38 016,5</a:t>
                      </a:r>
                      <a:endParaRPr kumimoji="0" lang="ru-RU" sz="10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0000"/>
                        </a:lnSpc>
                      </a:pPr>
                      <a:r>
                        <a:rPr kumimoji="0"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52 896,3</a:t>
                      </a:r>
                      <a:endParaRPr kumimoji="0" lang="ru-RU" sz="10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59 526,4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44 839,4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46 023,7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7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204175"/>
            <a:ext cx="8424936" cy="28800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Расходы на национальную экономику (тыс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 руб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641017"/>
              </p:ext>
            </p:extLst>
          </p:nvPr>
        </p:nvGraphicFramePr>
        <p:xfrm>
          <a:off x="344240" y="692696"/>
          <a:ext cx="8424937" cy="245021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1563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37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37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37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37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37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 г</a:t>
                      </a:r>
                      <a:r>
                        <a:rPr lang="ru-RU" sz="900" dirty="0"/>
                        <a:t>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 г</a:t>
                      </a:r>
                      <a:r>
                        <a:rPr lang="ru-RU" sz="900" dirty="0"/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 г</a:t>
                      </a:r>
                      <a:r>
                        <a:rPr lang="ru-RU" sz="900" dirty="0"/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2024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2025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497">
                <a:tc>
                  <a:txBody>
                    <a:bodyPr/>
                    <a:lstStyle/>
                    <a:p>
                      <a:r>
                        <a:rPr lang="ru-RU" sz="900" dirty="0"/>
                        <a:t>Сельское хозяйство</a:t>
                      </a:r>
                      <a:r>
                        <a:rPr lang="ru-RU" sz="900" baseline="0" dirty="0"/>
                        <a:t> и рыболовство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3 866,0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4 080,8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4 236,9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4 436,4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4 588,2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6497">
                <a:tc>
                  <a:txBody>
                    <a:bodyPr/>
                    <a:lstStyle/>
                    <a:p>
                      <a:r>
                        <a:rPr lang="ru-RU" sz="900" dirty="0"/>
                        <a:t>Водное хозяйство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58,2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Arial" panose="020B0604020202020204" pitchFamily="34" charset="0"/>
                        </a:rPr>
                        <a:t>2 200,0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Arial" panose="020B0604020202020204" pitchFamily="34" charset="0"/>
                        </a:rPr>
                        <a:t>2 200,0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Arial" panose="020B0604020202020204" pitchFamily="34" charset="0"/>
                        </a:rPr>
                        <a:t>2 200,0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6497">
                <a:tc>
                  <a:txBody>
                    <a:bodyPr/>
                    <a:lstStyle/>
                    <a:p>
                      <a:r>
                        <a:rPr lang="ru-RU" sz="900" dirty="0"/>
                        <a:t>Транспорт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37 938,3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44 339,1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47 907,4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47 907,4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47 907,4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6497">
                <a:tc>
                  <a:txBody>
                    <a:bodyPr/>
                    <a:lstStyle/>
                    <a:p>
                      <a:r>
                        <a:rPr lang="ru-RU" sz="900" dirty="0"/>
                        <a:t>Дорожное хозяйство (</a:t>
                      </a:r>
                      <a:r>
                        <a:rPr lang="ru-RU" sz="900" dirty="0" smtClean="0"/>
                        <a:t>дорожные фонды)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365 730,3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711 347,0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440 016,3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341 806,6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243</a:t>
                      </a:r>
                      <a:r>
                        <a:rPr lang="ru-RU" sz="900" b="0" i="0" u="none" strike="noStrike" baseline="0" dirty="0" smtClean="0">
                          <a:effectLst/>
                          <a:latin typeface="+mn-lt"/>
                        </a:rPr>
                        <a:t> 573,0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6497">
                <a:tc>
                  <a:txBody>
                    <a:bodyPr/>
                    <a:lstStyle/>
                    <a:p>
                      <a:r>
                        <a:rPr lang="ru-RU" sz="900" dirty="0"/>
                        <a:t>Связь и информатика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001,7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4 963,3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5 259,1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3 688,1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1 817,8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6497">
                <a:tc>
                  <a:txBody>
                    <a:bodyPr/>
                    <a:lstStyle/>
                    <a:p>
                      <a:r>
                        <a:rPr lang="ru-RU" sz="900" dirty="0"/>
                        <a:t>Другие вопросы в</a:t>
                      </a:r>
                      <a:r>
                        <a:rPr lang="ru-RU" sz="900" baseline="0" dirty="0"/>
                        <a:t> области национальной экономики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22 725,0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24 454,7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22 002,8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22 708,0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23 818,4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47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1" kern="1200" dirty="0">
                          <a:effectLst/>
                        </a:rPr>
                        <a:t>Всего: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431 263,4</a:t>
                      </a:r>
                      <a:endParaRPr lang="ru-RU" sz="1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789 243,2</a:t>
                      </a:r>
                      <a:endParaRPr lang="ru-RU" sz="1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521 622,5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422 746,5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323 904,8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23528" y="3683520"/>
            <a:ext cx="8496944" cy="28803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Расходы на жилищно-коммунальное хозяйство (тыс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 руб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43796"/>
              </p:ext>
            </p:extLst>
          </p:nvPr>
        </p:nvGraphicFramePr>
        <p:xfrm>
          <a:off x="359532" y="4149080"/>
          <a:ext cx="8424935" cy="179305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1410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67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67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67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67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678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 г</a:t>
                      </a:r>
                      <a:r>
                        <a:rPr lang="ru-RU" sz="900" dirty="0"/>
                        <a:t>. </a:t>
                      </a:r>
                    </a:p>
                    <a:p>
                      <a:pPr algn="ctr"/>
                      <a:r>
                        <a:rPr lang="ru-RU" sz="900" dirty="0"/>
                        <a:t>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 г</a:t>
                      </a:r>
                      <a:r>
                        <a:rPr lang="ru-RU" sz="900" dirty="0"/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 г</a:t>
                      </a:r>
                      <a:r>
                        <a:rPr lang="ru-RU" sz="900" dirty="0"/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2024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2025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5456">
                <a:tc>
                  <a:txBody>
                    <a:bodyPr/>
                    <a:lstStyle/>
                    <a:p>
                      <a:r>
                        <a:rPr lang="ru-RU" sz="900" dirty="0"/>
                        <a:t>Жилищное хозяйство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5 053,0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15 069,8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18 357,3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18 478,8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17 752,8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5456">
                <a:tc>
                  <a:txBody>
                    <a:bodyPr/>
                    <a:lstStyle/>
                    <a:p>
                      <a:r>
                        <a:rPr lang="ru-RU" sz="900" dirty="0"/>
                        <a:t>Коммунальное хозяйство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414 427,0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426 902,3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603 892,8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440</a:t>
                      </a:r>
                      <a:r>
                        <a:rPr kumimoji="0" lang="ru-RU" sz="9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290,4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185</a:t>
                      </a:r>
                      <a:r>
                        <a:rPr kumimoji="0" lang="ru-RU" sz="9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702,2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5456">
                <a:tc>
                  <a:txBody>
                    <a:bodyPr/>
                    <a:lstStyle/>
                    <a:p>
                      <a:r>
                        <a:rPr lang="ru-RU" sz="900" dirty="0"/>
                        <a:t>Благоустройство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217 793,9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510 990,9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350 256,1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248 336,0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161</a:t>
                      </a:r>
                      <a:r>
                        <a:rPr lang="ru-RU" sz="900" b="0" i="0" u="none" strike="noStrike" baseline="0" dirty="0" smtClean="0">
                          <a:effectLst/>
                          <a:latin typeface="+mn-lt"/>
                        </a:rPr>
                        <a:t> 013,9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5456">
                <a:tc>
                  <a:txBody>
                    <a:bodyPr/>
                    <a:lstStyle/>
                    <a:p>
                      <a:r>
                        <a:rPr lang="ru-RU" sz="900" dirty="0"/>
                        <a:t>Другие вопросы в</a:t>
                      </a:r>
                      <a:r>
                        <a:rPr lang="ru-RU" sz="900" baseline="0" dirty="0"/>
                        <a:t> области жилищно-коммунального хозяйства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75 776,9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94 628,1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95 013,8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97 584,0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99 525,2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47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b="1" kern="1200" dirty="0">
                          <a:effectLst/>
                        </a:rPr>
                        <a:t>Всего: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713 050,8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1 047 591,0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067 520,0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804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689,2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463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994,1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63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33636" y="116632"/>
            <a:ext cx="8476728" cy="28803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Расходы на образование (тыс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 руб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110521"/>
              </p:ext>
            </p:extLst>
          </p:nvPr>
        </p:nvGraphicFramePr>
        <p:xfrm>
          <a:off x="341686" y="476672"/>
          <a:ext cx="8460629" cy="1967505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1487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96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0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04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04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10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273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</a:rPr>
                        <a:t>Структура</a:t>
                      </a:r>
                      <a:r>
                        <a:rPr lang="ru-RU" sz="900" baseline="0" dirty="0">
                          <a:effectLst/>
                        </a:rPr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2021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г</a:t>
                      </a:r>
                      <a:r>
                        <a:rPr lang="ru-RU" sz="900" dirty="0">
                          <a:effectLst/>
                        </a:rPr>
                        <a:t>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2022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г</a:t>
                      </a:r>
                      <a:r>
                        <a:rPr lang="ru-RU" sz="900" dirty="0">
                          <a:effectLst/>
                        </a:rPr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2023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г</a:t>
                      </a:r>
                      <a:r>
                        <a:rPr lang="ru-RU" sz="900" dirty="0">
                          <a:effectLst/>
                        </a:rPr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2024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г</a:t>
                      </a:r>
                      <a:r>
                        <a:rPr lang="ru-RU" sz="900" dirty="0">
                          <a:effectLst/>
                        </a:rPr>
                        <a:t>. (прогноз</a:t>
                      </a:r>
                      <a:r>
                        <a:rPr lang="ru-RU" sz="900" dirty="0" smtClean="0">
                          <a:effectLst/>
                        </a:rPr>
                        <a:t>)</a:t>
                      </a:r>
                      <a:endParaRPr lang="ru-RU" sz="9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2025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г</a:t>
                      </a:r>
                      <a:r>
                        <a:rPr lang="ru-RU" sz="900" dirty="0">
                          <a:effectLst/>
                        </a:rPr>
                        <a:t>. (прогноз</a:t>
                      </a:r>
                      <a:r>
                        <a:rPr lang="ru-RU" sz="900" dirty="0" smtClean="0">
                          <a:effectLst/>
                        </a:rPr>
                        <a:t>)</a:t>
                      </a:r>
                      <a:endParaRPr lang="ru-RU" sz="9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341">
                <a:tc>
                  <a:txBody>
                    <a:bodyPr/>
                    <a:lstStyle/>
                    <a:p>
                      <a:r>
                        <a:rPr lang="ru-RU" sz="900" dirty="0"/>
                        <a:t>Дошкольное образование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820 477,1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916 166,7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928</a:t>
                      </a:r>
                      <a:r>
                        <a:rPr lang="ru-RU" sz="900" b="0" i="0" u="none" strike="noStrike" baseline="0" dirty="0" smtClean="0">
                          <a:effectLst/>
                          <a:latin typeface="+mn-lt"/>
                        </a:rPr>
                        <a:t> 174,6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956 507,5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988 290,9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341">
                <a:tc>
                  <a:txBody>
                    <a:bodyPr/>
                    <a:lstStyle/>
                    <a:p>
                      <a:r>
                        <a:rPr lang="ru-RU" sz="900" dirty="0"/>
                        <a:t>Общее образование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1 065 479,9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1 568 094,8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1 615</a:t>
                      </a:r>
                      <a:r>
                        <a:rPr lang="ru-RU" sz="900" b="0" i="0" u="none" strike="noStrike" baseline="0" dirty="0" smtClean="0">
                          <a:effectLst/>
                          <a:latin typeface="+mn-lt"/>
                        </a:rPr>
                        <a:t> 897,9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1 222</a:t>
                      </a:r>
                      <a:r>
                        <a:rPr lang="ru-RU" sz="900" b="0" i="0" u="none" strike="noStrike" baseline="0" dirty="0" smtClean="0">
                          <a:effectLst/>
                          <a:latin typeface="+mn-lt"/>
                        </a:rPr>
                        <a:t> 019,9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1 303</a:t>
                      </a:r>
                      <a:r>
                        <a:rPr lang="ru-RU" sz="900" b="0" i="0" u="none" strike="noStrike" baseline="0" dirty="0" smtClean="0">
                          <a:effectLst/>
                          <a:latin typeface="+mn-lt"/>
                        </a:rPr>
                        <a:t> 137,2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341">
                <a:tc>
                  <a:txBody>
                    <a:bodyPr/>
                    <a:lstStyle/>
                    <a:p>
                      <a:r>
                        <a:rPr lang="ru-RU" sz="900" dirty="0"/>
                        <a:t>Дополнительное образование</a:t>
                      </a:r>
                      <a:r>
                        <a:rPr lang="ru-RU" sz="900" baseline="0" dirty="0"/>
                        <a:t> детей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96 576,1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79 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403,3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77 162,3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70 378,8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71 039,2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6341">
                <a:tc>
                  <a:txBody>
                    <a:bodyPr/>
                    <a:lstStyle/>
                    <a:p>
                      <a:r>
                        <a:rPr lang="ru-RU" sz="900" dirty="0" err="1"/>
                        <a:t>Молодежная</a:t>
                      </a:r>
                      <a:r>
                        <a:rPr lang="ru-RU" sz="900" dirty="0"/>
                        <a:t> </a:t>
                      </a:r>
                      <a:r>
                        <a:rPr lang="ru-RU" sz="900" dirty="0" smtClean="0"/>
                        <a:t>политика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14 471,2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16 2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26,3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10 982,5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11 389,6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11 700,4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6341">
                <a:tc>
                  <a:txBody>
                    <a:bodyPr/>
                    <a:lstStyle/>
                    <a:p>
                      <a:r>
                        <a:rPr lang="ru-RU" sz="900" dirty="0"/>
                        <a:t>Другие вопросы в области образования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58 959,5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366,8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76</a:t>
                      </a:r>
                      <a:r>
                        <a:rPr lang="ru-RU" sz="900" b="0" i="0" u="none" strike="noStrike" baseline="0" dirty="0" smtClean="0">
                          <a:effectLst/>
                          <a:latin typeface="+mn-lt"/>
                        </a:rPr>
                        <a:t> 701,1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80 124,4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82 721,1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789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1" dirty="0">
                          <a:effectLst/>
                        </a:rPr>
                        <a:t>Всего:</a:t>
                      </a:r>
                      <a:endParaRPr lang="ru-RU" sz="100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2 055 963,8</a:t>
                      </a:r>
                      <a:endParaRPr lang="ru-RU" sz="1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2 645 257,9</a:t>
                      </a:r>
                      <a:endParaRPr lang="ru-RU" sz="1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2 708</a:t>
                      </a:r>
                      <a:r>
                        <a:rPr lang="ru-RU" sz="1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918,4</a:t>
                      </a:r>
                      <a:endParaRPr lang="ru-RU" sz="1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2 340</a:t>
                      </a:r>
                      <a:r>
                        <a:rPr lang="ru-RU" sz="10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420,2</a:t>
                      </a:r>
                      <a:endParaRPr lang="ru-RU" sz="10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2 456</a:t>
                      </a:r>
                      <a:r>
                        <a:rPr lang="ru-RU" sz="10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888,8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33636" y="2618276"/>
            <a:ext cx="8476728" cy="28803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Расходы на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культуру, кинематографию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тыс. руб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511344"/>
              </p:ext>
            </p:extLst>
          </p:nvPr>
        </p:nvGraphicFramePr>
        <p:xfrm>
          <a:off x="333635" y="3011753"/>
          <a:ext cx="8476730" cy="1143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200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35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8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12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1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2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4523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 г</a:t>
                      </a:r>
                      <a:r>
                        <a:rPr lang="ru-RU" sz="900" dirty="0"/>
                        <a:t>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 г</a:t>
                      </a:r>
                      <a:r>
                        <a:rPr lang="ru-RU" sz="900" dirty="0"/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 г</a:t>
                      </a:r>
                      <a:r>
                        <a:rPr lang="ru-RU" sz="900" dirty="0"/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2024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2025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900" dirty="0"/>
                        <a:t>Культура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185 647,3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179 916,7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221 083,0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285</a:t>
                      </a:r>
                      <a:r>
                        <a:rPr lang="ru-RU" sz="900" b="0" i="0" u="none" strike="noStrike" baseline="0" dirty="0" smtClean="0">
                          <a:effectLst/>
                          <a:latin typeface="+mn-lt"/>
                        </a:rPr>
                        <a:t> 420,0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209</a:t>
                      </a:r>
                      <a:r>
                        <a:rPr lang="ru-RU" sz="900" b="0" i="0" u="none" strike="noStrike" baseline="0" dirty="0" smtClean="0">
                          <a:effectLst/>
                          <a:latin typeface="+mn-lt"/>
                        </a:rPr>
                        <a:t> 125,0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900" dirty="0"/>
                        <a:t>Другие вопросы в области культуры, кинематографии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15 951,4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7 384,1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7 783,6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8</a:t>
                      </a:r>
                      <a:r>
                        <a:rPr lang="ru-RU" sz="900" b="0" i="0" u="none" strike="noStrike" baseline="0" dirty="0" smtClean="0">
                          <a:effectLst/>
                          <a:latin typeface="+mn-lt"/>
                        </a:rPr>
                        <a:t> 181,7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8 484,4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0485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b="1" kern="1200" dirty="0">
                          <a:effectLst/>
                        </a:rPr>
                        <a:t>Всего: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201 598,7</a:t>
                      </a:r>
                      <a:endParaRPr lang="ru-RU" sz="1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187 300,8</a:t>
                      </a:r>
                      <a:endParaRPr lang="ru-RU" sz="1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</a:t>
                      </a:r>
                      <a:r>
                        <a:rPr lang="ru-RU" sz="10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866,6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</a:t>
                      </a:r>
                      <a:r>
                        <a:rPr lang="ru-RU" sz="10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601,7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217 609,4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333637" y="4422072"/>
            <a:ext cx="8476727" cy="28803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Расходы на социальную политику (тыс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 руб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258233"/>
              </p:ext>
            </p:extLst>
          </p:nvPr>
        </p:nvGraphicFramePr>
        <p:xfrm>
          <a:off x="328583" y="4804317"/>
          <a:ext cx="8486835" cy="18516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3115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72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04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23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23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29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5287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 г</a:t>
                      </a:r>
                      <a:r>
                        <a:rPr lang="ru-RU" sz="900" dirty="0"/>
                        <a:t>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 г</a:t>
                      </a:r>
                      <a:r>
                        <a:rPr lang="ru-RU" sz="900" dirty="0"/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 г</a:t>
                      </a:r>
                      <a:r>
                        <a:rPr lang="ru-RU" sz="900" dirty="0"/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2024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2025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ru-RU" sz="900" dirty="0"/>
                        <a:t>Пенсионное обеспечение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17 968,4</a:t>
                      </a:r>
                      <a:endParaRPr lang="ru-RU" sz="9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19 487,8</a:t>
                      </a:r>
                      <a:endParaRPr lang="ru-RU" sz="9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21 141,9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22</a:t>
                      </a:r>
                      <a:r>
                        <a:rPr lang="ru-RU" sz="900" b="0" i="0" u="none" strike="noStrike" baseline="0" dirty="0" smtClean="0">
                          <a:effectLst/>
                          <a:latin typeface="+mn-lt"/>
                        </a:rPr>
                        <a:t> 315,5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23 208,2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ru-RU" sz="900" dirty="0"/>
                        <a:t>Социальное</a:t>
                      </a:r>
                      <a:r>
                        <a:rPr lang="ru-RU" sz="900" baseline="0" dirty="0"/>
                        <a:t> обеспечение населения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3 116,6</a:t>
                      </a:r>
                      <a:endParaRPr lang="ru-RU" sz="9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3 538,5</a:t>
                      </a:r>
                      <a:endParaRPr lang="ru-RU" sz="9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3 363,6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3 397,8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3 446,8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900" kern="1200" dirty="0"/>
                        <a:t>Охрана семьи и детства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9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178 279,5</a:t>
                      </a:r>
                      <a:endParaRPr lang="ru-RU" sz="9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192 166,8</a:t>
                      </a:r>
                      <a:endParaRPr lang="ru-RU" sz="9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252 887,9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197 824,4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218 128,6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900" kern="1200" dirty="0"/>
                        <a:t>Другие вопросы в области социальной политики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9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1 420,4</a:t>
                      </a:r>
                      <a:endParaRPr lang="ru-RU" sz="9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9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1 556,0</a:t>
                      </a:r>
                      <a:endParaRPr lang="ru-RU" sz="9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1 619,7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1 692,0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1 747,3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229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900" b="1" kern="1200" dirty="0">
                          <a:effectLst/>
                        </a:rPr>
                        <a:t>Всего:</a:t>
                      </a:r>
                      <a:endParaRPr lang="ru-RU" sz="9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9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200 784,9</a:t>
                      </a:r>
                      <a:endParaRPr lang="ru-RU" sz="9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216 749,1</a:t>
                      </a:r>
                      <a:endParaRPr lang="ru-RU" sz="9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279 013,1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225 229,7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246 530,9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6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64539" y="188640"/>
            <a:ext cx="8361273" cy="28803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Расходы на физическую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культуру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и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спорт (тыс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 руб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945963"/>
              </p:ext>
            </p:extLst>
          </p:nvPr>
        </p:nvGraphicFramePr>
        <p:xfrm>
          <a:off x="370499" y="548680"/>
          <a:ext cx="8388932" cy="144420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3530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53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87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04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04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10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273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</a:rPr>
                        <a:t>Структура</a:t>
                      </a:r>
                      <a:r>
                        <a:rPr lang="ru-RU" sz="900" baseline="0" dirty="0">
                          <a:effectLst/>
                        </a:rPr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2021 г</a:t>
                      </a:r>
                      <a:r>
                        <a:rPr lang="ru-RU" sz="900" dirty="0">
                          <a:effectLst/>
                        </a:rPr>
                        <a:t>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2022 г</a:t>
                      </a:r>
                      <a:r>
                        <a:rPr lang="ru-RU" sz="900" dirty="0">
                          <a:effectLst/>
                        </a:rPr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2023 г</a:t>
                      </a:r>
                      <a:r>
                        <a:rPr lang="ru-RU" sz="900" dirty="0">
                          <a:effectLst/>
                        </a:rPr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2024 г</a:t>
                      </a:r>
                      <a:r>
                        <a:rPr lang="ru-RU" sz="900" dirty="0">
                          <a:effectLst/>
                        </a:rPr>
                        <a:t>. (прогноз</a:t>
                      </a:r>
                      <a:r>
                        <a:rPr lang="ru-RU" sz="900" dirty="0" smtClean="0">
                          <a:effectLst/>
                        </a:rPr>
                        <a:t>)</a:t>
                      </a:r>
                      <a:endParaRPr lang="ru-RU" sz="9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2025 г</a:t>
                      </a:r>
                      <a:r>
                        <a:rPr lang="ru-RU" sz="900" dirty="0">
                          <a:effectLst/>
                        </a:rPr>
                        <a:t>. (прогноз</a:t>
                      </a:r>
                      <a:r>
                        <a:rPr lang="ru-RU" sz="900" dirty="0" smtClean="0">
                          <a:effectLst/>
                        </a:rPr>
                        <a:t>)</a:t>
                      </a:r>
                      <a:endParaRPr lang="ru-RU" sz="9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802">
                <a:tc>
                  <a:txBody>
                    <a:bodyPr/>
                    <a:lstStyle/>
                    <a:p>
                      <a:r>
                        <a:rPr lang="ru-RU" sz="900" dirty="0"/>
                        <a:t>Физическая культура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44 841,5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51 181,1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60 836,7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63 598,6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65 706,4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2802">
                <a:tc>
                  <a:txBody>
                    <a:bodyPr/>
                    <a:lstStyle/>
                    <a:p>
                      <a:r>
                        <a:rPr lang="ru-RU" sz="900" dirty="0"/>
                        <a:t>Массовый спорт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13 752,1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41 966,5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17 129,1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17 904,8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18 506,8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802">
                <a:tc>
                  <a:txBody>
                    <a:bodyPr/>
                    <a:lstStyle/>
                    <a:p>
                      <a:r>
                        <a:rPr lang="ru-RU" sz="900" dirty="0"/>
                        <a:t>Другие вопросы в области физической культуры и спорта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6 890,2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4 343,1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4 444,6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4 611,9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4 792,4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89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1" dirty="0">
                          <a:effectLst/>
                        </a:rPr>
                        <a:t>Всего: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65 483,8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97 490,7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82 410,4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86 115,3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89 005,6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18848" y="2132856"/>
            <a:ext cx="8452655" cy="28803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Расходы на средства массовой информации (тыс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руб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068246"/>
              </p:ext>
            </p:extLst>
          </p:nvPr>
        </p:nvGraphicFramePr>
        <p:xfrm>
          <a:off x="360678" y="2492896"/>
          <a:ext cx="8424936" cy="1143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3955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15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63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87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87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38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г</a:t>
                      </a:r>
                      <a:r>
                        <a:rPr lang="ru-RU" sz="900" dirty="0"/>
                        <a:t>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г</a:t>
                      </a:r>
                      <a:r>
                        <a:rPr lang="ru-RU" sz="900" dirty="0"/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 г</a:t>
                      </a:r>
                      <a:r>
                        <a:rPr lang="ru-RU" sz="900" dirty="0"/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2024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2025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758">
                <a:tc>
                  <a:txBody>
                    <a:bodyPr/>
                    <a:lstStyle/>
                    <a:p>
                      <a:r>
                        <a:rPr lang="ru-RU" sz="900" dirty="0"/>
                        <a:t>Телевидение и радиовещание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18 546,1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20 359,6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21 887,4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22 643,6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23 231,0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130">
                <a:tc>
                  <a:txBody>
                    <a:bodyPr/>
                    <a:lstStyle/>
                    <a:p>
                      <a:r>
                        <a:rPr lang="ru-RU" sz="900" dirty="0"/>
                        <a:t>Периодическая печать и издательства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8 508,1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8 116,3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8 600,6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8 926,5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9 174,8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048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1" dirty="0">
                          <a:effectLst/>
                        </a:rPr>
                        <a:t>Всего: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27 054,2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28 475,9</a:t>
                      </a:r>
                      <a:endParaRPr lang="ru-RU" sz="1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30 488,0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31 570,1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32 405,8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318847" y="3793563"/>
            <a:ext cx="8452656" cy="28803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Расходы на обслуживание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государственного и муниципального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долга (тыс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 руб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932310"/>
              </p:ext>
            </p:extLst>
          </p:nvPr>
        </p:nvGraphicFramePr>
        <p:xfrm>
          <a:off x="332707" y="4149080"/>
          <a:ext cx="8424936" cy="9144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3717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48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5287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 г</a:t>
                      </a:r>
                      <a:r>
                        <a:rPr lang="ru-RU" sz="900" dirty="0"/>
                        <a:t>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 г</a:t>
                      </a:r>
                      <a:r>
                        <a:rPr lang="ru-RU" sz="900" dirty="0"/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 г</a:t>
                      </a:r>
                      <a:r>
                        <a:rPr lang="ru-RU" sz="900" dirty="0"/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2024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2025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945">
                <a:tc>
                  <a:txBody>
                    <a:bodyPr/>
                    <a:lstStyle/>
                    <a:p>
                      <a:r>
                        <a:rPr lang="ru-RU" sz="900" dirty="0"/>
                        <a:t>Обслуживание </a:t>
                      </a:r>
                      <a:r>
                        <a:rPr lang="ru-RU" sz="900" dirty="0" smtClean="0"/>
                        <a:t>государственного внутреннего </a:t>
                      </a:r>
                      <a:r>
                        <a:rPr lang="ru-RU" sz="900" dirty="0"/>
                        <a:t>и муниципального долга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en-US" sz="9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32 892,5</a:t>
                      </a:r>
                      <a:endParaRPr kumimoji="0" lang="ru-RU" sz="9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17 6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09,6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29 198,8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39 403,8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54 327,8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22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1" dirty="0">
                          <a:effectLst/>
                        </a:rPr>
                        <a:t>Всего: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32 892,5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</a:t>
                      </a: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609,6</a:t>
                      </a:r>
                      <a:endParaRPr lang="ru-RU" sz="1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29 198,8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39 403,8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54 327,8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129204"/>
              </p:ext>
            </p:extLst>
          </p:nvPr>
        </p:nvGraphicFramePr>
        <p:xfrm>
          <a:off x="352127" y="5600847"/>
          <a:ext cx="841937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3889"/>
                <a:gridCol w="720080"/>
                <a:gridCol w="792088"/>
                <a:gridCol w="792088"/>
                <a:gridCol w="936104"/>
                <a:gridCol w="815126"/>
              </a:tblGrid>
              <a:tr h="276425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200000"/>
                        </a:lnSpc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Структура расходов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 г</a:t>
                      </a:r>
                      <a:r>
                        <a:rPr lang="ru-RU" sz="900" dirty="0"/>
                        <a:t>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 г</a:t>
                      </a:r>
                      <a:r>
                        <a:rPr lang="ru-RU" sz="900" dirty="0"/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 г</a:t>
                      </a:r>
                      <a:r>
                        <a:rPr lang="ru-RU" sz="900" dirty="0"/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2024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2025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</a:tr>
              <a:tr h="27070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Прочие межбюджетные трансферты общего характера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–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55,4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–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–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–</a:t>
                      </a:r>
                      <a:endParaRPr lang="ru-RU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50000"/>
                        </a:lnSpc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Всего: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–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55,4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–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–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–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352128" y="5229200"/>
            <a:ext cx="8452656" cy="28803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Межбюджетные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трансферты общего характера бюджетам бюджетной системы Российской Федерации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(тыс. руб.)</a:t>
            </a:r>
            <a:endParaRPr lang="ru-RU" sz="1200" b="1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90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27745" y="404664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latin typeface="Arial Black" pitchFamily="34" charset="0"/>
                <a:ea typeface="+mj-ea"/>
                <a:cs typeface="Times New Roman" pitchFamily="18" charset="0"/>
              </a:rPr>
              <a:t>Меры социальной поддержки отдельных категорий граждан в муниципальном образовании «Город Майкоп»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065317"/>
              </p:ext>
            </p:extLst>
          </p:nvPr>
        </p:nvGraphicFramePr>
        <p:xfrm>
          <a:off x="251521" y="1484784"/>
          <a:ext cx="8640959" cy="392400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5052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94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87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5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82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40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465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463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effectLst/>
                        </a:rPr>
                        <a:t>Целевая</a:t>
                      </a:r>
                      <a:r>
                        <a:rPr lang="ru-RU" sz="1050" b="1" u="none" strike="noStrike" baseline="0" dirty="0" smtClean="0">
                          <a:effectLst/>
                        </a:rPr>
                        <a:t> группа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 smtClean="0">
                          <a:effectLst/>
                        </a:rPr>
                        <a:t>Вид поддержки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2023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2024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2025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358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Малоимущие одиноко проживающие граждане или малоимущие семьи; приемные семьи; малоимущие многодетные семьи, имеющие в своем составе 6 и более детей до 18 лет; граждане, находящиеся в трудной жизненной </a:t>
                      </a:r>
                      <a:r>
                        <a:rPr lang="ru-RU" sz="1050" u="none" strike="noStrike" dirty="0" smtClean="0">
                          <a:effectLst/>
                        </a:rPr>
                        <a:t>ситуации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Единовременная материальная помощь малоимущим граждан на неотложные нужды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485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9" marR="5729" marT="5729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0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380,0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380,0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380,0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7376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Малоимущие одиноко проживающие граждане или малоимущие семьи; приемные семьи; малоимущие многодетные семьи, имеющие в своем составе 6 и более детей до 18 лет; граждане, находящиеся в трудной жизненной </a:t>
                      </a:r>
                      <a:r>
                        <a:rPr lang="ru-RU" sz="1050" u="none" strike="noStrike" dirty="0" smtClean="0">
                          <a:effectLst/>
                        </a:rPr>
                        <a:t>ситуации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Единовременная материальная помощь на газификацию домовладений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7376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3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7376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</a:rPr>
                        <a:t>Объем расходов, тыс. руб.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5865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30,0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30,0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30,0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7376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Участники Великой Отечественной войны, бывшие несовершеннолетние узники фашистских лагерей, вдовы участников (инвалидов) </a:t>
                      </a:r>
                      <a:r>
                        <a:rPr lang="ru-RU" sz="1050" u="none" strike="noStrike" dirty="0" smtClean="0">
                          <a:effectLst/>
                        </a:rPr>
                        <a:t>ВОВ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Единовременная материальная помощь на улучшение социально-бытовых условий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7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10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10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10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7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7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7376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Малоимущие многодетные семьи, имеющие в своем составе 6 и более детей до 18 </a:t>
                      </a:r>
                      <a:r>
                        <a:rPr lang="ru-RU" sz="1050" u="none" strike="noStrike" dirty="0" smtClean="0">
                          <a:effectLst/>
                        </a:rPr>
                        <a:t>лет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Ежемесячное пособие многодетной семье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7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25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25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25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7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7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600,0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600,0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600,0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65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240679" y="188640"/>
            <a:ext cx="867045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latin typeface="Arial Black" pitchFamily="34" charset="0"/>
                <a:ea typeface="+mj-ea"/>
                <a:cs typeface="Times New Roman" pitchFamily="18" charset="0"/>
              </a:rPr>
              <a:t>Меры социальной поддержки отдельных категорий граждан в муниципальном образовании «Город Майкоп»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062466"/>
              </p:ext>
            </p:extLst>
          </p:nvPr>
        </p:nvGraphicFramePr>
        <p:xfrm>
          <a:off x="215517" y="1297631"/>
          <a:ext cx="8712967" cy="491320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8989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59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49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79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5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Целевая группа</a:t>
                      </a:r>
                      <a:endParaRPr lang="ru-RU" sz="105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Вид поддержки</a:t>
                      </a:r>
                      <a:endParaRPr lang="ru-RU" sz="105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kumimoji="0" lang="en-US" sz="105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2023</a:t>
                      </a:r>
                      <a:endParaRPr kumimoji="0" lang="ru-RU" sz="105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ru-RU" sz="105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05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kumimoji="0" lang="ru-RU" sz="105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en-US" sz="105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2025</a:t>
                      </a:r>
                      <a:endParaRPr kumimoji="0" lang="ru-RU" sz="105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000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Молодые </a:t>
                      </a:r>
                      <a:r>
                        <a:rPr lang="ru-RU" sz="1050" u="none" strike="noStrike" dirty="0" smtClean="0">
                          <a:effectLst/>
                        </a:rPr>
                        <a:t>семьи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Социальная выплата на приобретение жилья молодым </a:t>
                      </a:r>
                      <a:r>
                        <a:rPr lang="ru-RU" sz="1050" u="none" strike="noStrike" dirty="0" smtClean="0">
                          <a:effectLst/>
                        </a:rPr>
                        <a:t>семьям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45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45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69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69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73 746,0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15 000,0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15 000,0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0015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Малоимущие многодетные семьи имеющие в своем составе 6 и более детей до 18 лет; граждане, находящиеся в трудной жизненной ситуации; участники (инвалиды) ВОВ; бывшие несовершеннолетние узники фашистских лагерей, вдовы участников (инвалидов)ВОВ; </a:t>
                      </a:r>
                      <a:r>
                        <a:rPr lang="ru-RU" sz="800" u="none" strike="noStrike" dirty="0" smtClean="0">
                          <a:effectLst/>
                        </a:rPr>
                        <a:t>граждане </a:t>
                      </a:r>
                      <a:r>
                        <a:rPr lang="ru-RU" sz="800" u="none" strike="noStrike" dirty="0">
                          <a:effectLst/>
                        </a:rPr>
                        <a:t>не имеющие регистрации по месту жительства или месту пребывания в муниципальном образовании «город Майкоп»; одиноко проживающие </a:t>
                      </a:r>
                      <a:r>
                        <a:rPr lang="ru-RU" sz="800" u="none" strike="noStrike" dirty="0" smtClean="0">
                          <a:effectLst/>
                        </a:rPr>
                        <a:t>пенсионеры, </a:t>
                      </a:r>
                      <a:r>
                        <a:rPr lang="ru-RU" sz="800" u="none" strike="noStrike" dirty="0">
                          <a:effectLst/>
                        </a:rPr>
                        <a:t>инвалиды или семьи, состоящие из нетрудоспособных членов, проживающие в неблагоустроенном жилье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Предоставление банных </a:t>
                      </a:r>
                      <a:r>
                        <a:rPr lang="ru-RU" sz="1050" u="none" strike="noStrike" dirty="0" smtClean="0">
                          <a:effectLst/>
                        </a:rPr>
                        <a:t>услуг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8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5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26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850,0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850,0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850,0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6049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Граждане, которым присвоено звание «Почетный гражданин города Майкопа</a:t>
                      </a:r>
                      <a:r>
                        <a:rPr lang="ru-RU" sz="1050" u="none" strike="noStrike" dirty="0" smtClean="0">
                          <a:effectLst/>
                        </a:rPr>
                        <a:t>»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Ежемесячная денежная выплата 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15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599,6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623,6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662,1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6000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Лица, </a:t>
                      </a:r>
                      <a:r>
                        <a:rPr lang="ru-RU" sz="1050" u="none" strike="noStrike" dirty="0" smtClean="0">
                          <a:effectLst/>
                        </a:rPr>
                        <a:t>замещавшие должности </a:t>
                      </a:r>
                      <a:r>
                        <a:rPr lang="ru-RU" sz="1050" u="none" strike="noStrike" dirty="0">
                          <a:effectLst/>
                        </a:rPr>
                        <a:t>муниципальной </a:t>
                      </a:r>
                      <a:r>
                        <a:rPr lang="ru-RU" sz="1050" u="none" strike="noStrike" dirty="0" smtClean="0">
                          <a:effectLst/>
                        </a:rPr>
                        <a:t>службы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Пенсия за выслугу </a:t>
                      </a:r>
                      <a:r>
                        <a:rPr lang="ru-RU" sz="1050" u="none" strike="noStrike" dirty="0" smtClean="0">
                          <a:effectLst/>
                        </a:rPr>
                        <a:t>лет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88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88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88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59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21 141,9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22 315,5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23 208,2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6000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Работники образовательных </a:t>
                      </a:r>
                      <a:r>
                        <a:rPr lang="ru-RU" sz="1050" u="none" strike="noStrike" dirty="0" smtClean="0">
                          <a:effectLst/>
                        </a:rPr>
                        <a:t>учреждений</a:t>
                      </a:r>
                      <a:r>
                        <a:rPr lang="en-US" sz="1050" u="none" strike="noStrike" dirty="0" smtClean="0">
                          <a:effectLst/>
                        </a:rPr>
                        <a:t>,</a:t>
                      </a:r>
                      <a:r>
                        <a:rPr lang="ru-RU" sz="1050" u="none" strike="noStrike" dirty="0" smtClean="0">
                          <a:effectLst/>
                        </a:rPr>
                        <a:t> </a:t>
                      </a:r>
                      <a:r>
                        <a:rPr lang="ru-RU" sz="1050" u="none" strike="noStrike" dirty="0">
                          <a:effectLst/>
                        </a:rPr>
                        <a:t>проживающие и работающие в сельских </a:t>
                      </a:r>
                      <a:r>
                        <a:rPr lang="ru-RU" sz="1050" u="none" strike="noStrike" dirty="0" err="1" smtClean="0">
                          <a:effectLst/>
                        </a:rPr>
                        <a:t>населенных</a:t>
                      </a:r>
                      <a:r>
                        <a:rPr lang="ru-RU" sz="1050" u="none" strike="noStrike" dirty="0" smtClean="0">
                          <a:effectLst/>
                        </a:rPr>
                        <a:t> пунктах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Компенсационные</a:t>
                      </a:r>
                      <a:r>
                        <a:rPr lang="ru-RU" sz="1050" u="none" strike="noStrike" baseline="0" dirty="0">
                          <a:effectLst/>
                        </a:rPr>
                        <a:t> выплаты по возмещению затрат на оплату проезда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kumimoji="0" lang="en-US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"/>
                          <a:cs typeface=""/>
                        </a:rPr>
                        <a:t>64</a:t>
                      </a:r>
                      <a:endParaRPr kumimoji="0" lang="ru-RU" sz="105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"/>
                        <a:cs typeface="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64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64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401,4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401,4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401,4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9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926693"/>
              </p:ext>
            </p:extLst>
          </p:nvPr>
        </p:nvGraphicFramePr>
        <p:xfrm>
          <a:off x="179388" y="1125538"/>
          <a:ext cx="8713787" cy="546735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2962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3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1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1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1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21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16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51228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77757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Наименование проекта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Место реализации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Срок реализации (срок ввода в эксплуатацию)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Объем финансирования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alpha val="5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alpha val="5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alpha val="5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alpha val="57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Результат от реализации общественно-значимого проекта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65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900" b="1" kern="1200" dirty="0">
                          <a:solidFill>
                            <a:schemeClr val="bg1"/>
                          </a:solidFill>
                        </a:rPr>
                        <a:t>год (факт)</a:t>
                      </a:r>
                      <a:endParaRPr lang="ru-RU" sz="9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en-US" sz="900" b="1" kern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</a:rPr>
                        <a:t>год </a:t>
                      </a:r>
                      <a:r>
                        <a:rPr lang="ru-RU" sz="900" b="1" kern="1200" dirty="0">
                          <a:solidFill>
                            <a:schemeClr val="bg1"/>
                          </a:solidFill>
                        </a:rPr>
                        <a:t>(оценка)</a:t>
                      </a:r>
                      <a:endParaRPr lang="ru-RU" sz="9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en-US" sz="900" b="1" kern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</a:rPr>
                        <a:t>год </a:t>
                      </a:r>
                      <a:r>
                        <a:rPr lang="ru-RU" sz="900" b="1" kern="1200" dirty="0">
                          <a:solidFill>
                            <a:schemeClr val="bg1"/>
                          </a:solidFill>
                        </a:rPr>
                        <a:t>(прогноз)</a:t>
                      </a:r>
                      <a:endParaRPr lang="ru-RU" sz="9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9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kern="1200" dirty="0">
                          <a:solidFill>
                            <a:schemeClr val="bg1"/>
                          </a:solidFill>
                        </a:rPr>
                        <a:t>год (прогноз)</a:t>
                      </a:r>
                      <a:endParaRPr lang="ru-RU" sz="9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en-US" sz="900" b="1" kern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</a:rPr>
                        <a:t>год </a:t>
                      </a:r>
                      <a:r>
                        <a:rPr lang="ru-RU" sz="900" b="1" kern="1200" dirty="0">
                          <a:solidFill>
                            <a:schemeClr val="bg1"/>
                          </a:solidFill>
                        </a:rPr>
                        <a:t>(прогноз)</a:t>
                      </a:r>
                      <a:endParaRPr lang="ru-RU" sz="9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630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Субсидия на  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  <a:effectLst/>
                        </a:rPr>
                        <a:t>«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Обеспечение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900" dirty="0" err="1" smtClean="0">
                          <a:solidFill>
                            <a:schemeClr val="bg1"/>
                          </a:solidFill>
                        </a:rPr>
                        <a:t>жильем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молодых семей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Муниципальное образование 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  <a:effectLst/>
                        </a:rPr>
                        <a:t>«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Город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Майкоп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2021-2025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гг.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39 587,3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50 674,8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73 746,0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</a:t>
                      </a:r>
                      <a:r>
                        <a:rPr kumimoji="0" lang="ru-RU" sz="90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000,0</a:t>
                      </a: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</a:t>
                      </a:r>
                      <a:r>
                        <a:rPr kumimoji="0" lang="ru-RU" sz="90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000,0</a:t>
                      </a: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В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2022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году свидетельства на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получение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социальной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выплаты на приобретение жилого помещения и (или) строительство индивидуального жилого дома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получили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41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молодая семья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9555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Праздничные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</a:rPr>
                        <a:t> мероприятия (детские новогодние утренники, вручение новогодних подарков)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Муниципальное образование 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  <a:effectLst/>
                        </a:rPr>
                        <a:t>«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Город Майкоп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2021-2025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гг.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140,0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250,0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250,0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250,0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250,0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Повышение социальной защищенности малообеспеченных граждан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9441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Благотворительные акции (День Победы, мероприятия, посвященные месячнику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</a:rPr>
                        <a:t> «Белая трость»)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Муниципальное образование 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  <a:effectLst/>
                        </a:rPr>
                        <a:t>«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Город Майкоп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2021-2025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гг.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150,0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250,0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250,0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250,0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250,0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Увеличение количества благотворительных акций и граждан, принявших в них участие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62087" y="775157"/>
            <a:ext cx="73039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err="1" smtClean="0">
                <a:solidFill>
                  <a:schemeClr val="bg1"/>
                </a:solidFill>
              </a:rPr>
              <a:t>тыс.руб</a:t>
            </a:r>
            <a:r>
              <a:rPr lang="ru-RU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2026" y="67271"/>
            <a:ext cx="867045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kern="0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Сведения о реализации общественно-значимых проектов для муниципального образования «Город Майкоп»</a:t>
            </a:r>
          </a:p>
        </p:txBody>
      </p:sp>
    </p:spTree>
    <p:extLst>
      <p:ext uri="{BB962C8B-B14F-4D97-AF65-F5344CB8AC3E}">
        <p14:creationId xmlns:p14="http://schemas.microsoft.com/office/powerpoint/2010/main" val="5951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909215"/>
              </p:ext>
            </p:extLst>
          </p:nvPr>
        </p:nvGraphicFramePr>
        <p:xfrm>
          <a:off x="232985" y="969098"/>
          <a:ext cx="8678031" cy="57541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94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24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70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87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87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87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872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872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86537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65258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chemeClr val="bg1"/>
                          </a:solidFill>
                        </a:rPr>
                        <a:t>Наименование проекта</a:t>
                      </a:r>
                      <a:endParaRPr lang="ru-RU" sz="9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chemeClr val="bg1"/>
                          </a:solidFill>
                        </a:rPr>
                        <a:t>Место реализации</a:t>
                      </a:r>
                      <a:endParaRPr lang="ru-RU" sz="9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chemeClr val="bg1"/>
                          </a:solidFill>
                        </a:rPr>
                        <a:t>Срок реализации (срок </a:t>
                      </a:r>
                      <a:endParaRPr lang="ru-RU" sz="900" b="1" i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900" b="1" i="0" dirty="0" smtClean="0">
                          <a:solidFill>
                            <a:schemeClr val="bg1"/>
                          </a:solidFill>
                        </a:rPr>
                        <a:t>ввода </a:t>
                      </a:r>
                      <a:r>
                        <a:rPr lang="ru-RU" sz="900" b="1" i="0" dirty="0">
                          <a:solidFill>
                            <a:schemeClr val="bg1"/>
                          </a:solidFill>
                        </a:rPr>
                        <a:t>в </a:t>
                      </a:r>
                      <a:r>
                        <a:rPr lang="ru-RU" sz="900" b="1" i="0" dirty="0" smtClean="0">
                          <a:solidFill>
                            <a:schemeClr val="bg1"/>
                          </a:solidFill>
                        </a:rPr>
                        <a:t>эксплуатацию)</a:t>
                      </a:r>
                      <a:endParaRPr lang="ru-RU" sz="9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chemeClr val="bg1"/>
                          </a:solidFill>
                        </a:rPr>
                        <a:t>Объем финансирования</a:t>
                      </a:r>
                      <a:endParaRPr lang="ru-RU" sz="9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chemeClr val="bg1"/>
                          </a:solidFill>
                        </a:rPr>
                        <a:t>Результат от реализации общественно-значимого проекта</a:t>
                      </a:r>
                      <a:endParaRPr lang="ru-RU" sz="9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5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9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9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i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(факт)</a:t>
                      </a:r>
                      <a:endParaRPr lang="ru-RU" sz="900" b="1" i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9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9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i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(оценка)</a:t>
                      </a:r>
                      <a:endParaRPr lang="ru-RU" sz="900" b="1" i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9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9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i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(прогноз)</a:t>
                      </a:r>
                      <a:endParaRPr lang="ru-RU" sz="900" b="1" i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9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9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i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(прогноз)</a:t>
                      </a:r>
                      <a:endParaRPr lang="ru-RU" sz="900" b="1" i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9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9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i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(прогноз)</a:t>
                      </a:r>
                      <a:endParaRPr lang="ru-RU" sz="900" b="1" i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168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Формирование современной городской среды </a:t>
                      </a:r>
                      <a:endParaRPr lang="ru-RU" sz="9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Муниципальное образование 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  <a:effectLst/>
                        </a:rPr>
                        <a:t>«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Город Майкоп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  <a:endParaRPr lang="ru-RU" sz="9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2021-2025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гг.</a:t>
                      </a:r>
                      <a:endParaRPr lang="ru-RU" sz="9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87 084,6</a:t>
                      </a:r>
                      <a:endParaRPr lang="ru-RU" sz="9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43 283,0</a:t>
                      </a:r>
                      <a:endParaRPr lang="ru-RU" sz="9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90 077,9</a:t>
                      </a:r>
                      <a:endParaRPr lang="ru-RU" sz="9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89 115,1</a:t>
                      </a:r>
                      <a:endParaRPr lang="ru-RU" sz="9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8 877,8</a:t>
                      </a:r>
                      <a:endParaRPr lang="ru-RU" sz="9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Обустроены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 дворовых территорий, 6 общественных территорий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0415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Расходы по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подпрограмме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«Доступная среда»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Муниципальное образование 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  <a:effectLst/>
                        </a:rPr>
                        <a:t>«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Город Майкоп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2021-2025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гг.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100,0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50,0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50,0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50,0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числа инвалидов по зрению, обеспеченных средствами реабилитации, не вошедшими в федеральный перечень реабилитационных мероприятий, технических средств реабилитации и услуг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993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Обеспечение безопасности дорожного движения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Муниципальное образование «Город Майкоп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2021-2025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гг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1 502,2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3 619,1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285,7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285,7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285,7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Устройство дорожных знаков и корректировка схемы организации дорожного движения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3534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Расходы по нацпроекту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</a:rPr>
                        <a:t> «Безопасные и качественные дороги»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Муниципальное образование «Город Майкоп»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-202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гг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93 085,2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198 178,4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200 152,3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100 185,5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—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Ремонт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5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участков дорог.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Обустройство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участков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дорог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5 элементами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безопасности дорожного движения (установка светофоров, ограждений и искусственных неровностей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3534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Создание дополнительных мест для детей в возрасте от 1,5 лет до 3 лет в образовательных организациях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Муниципальное образование 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  <a:effectLst/>
                        </a:rPr>
                        <a:t>«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Город Майкоп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05" marB="4570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-202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гг.</a:t>
                      </a:r>
                      <a:endParaRPr lang="ru-RU" sz="9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1 853,1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8" marR="91438" marT="45705" marB="4570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1 853,1</a:t>
                      </a:r>
                    </a:p>
                  </a:txBody>
                  <a:tcPr marL="91438" marR="91438" marT="45705" marB="4570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1 853,1</a:t>
                      </a:r>
                    </a:p>
                  </a:txBody>
                  <a:tcPr marL="91438" marR="91438" marT="45705" marB="4570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2,1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8" marR="91438" marT="45705" marB="4570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—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8" marR="91438" marT="45705" marB="4570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Создание дополнительных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мест для детей в возрасте от 1,5 до 3 лет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84510" y="636657"/>
            <a:ext cx="73039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err="1">
                <a:solidFill>
                  <a:schemeClr val="bg1"/>
                </a:solidFill>
              </a:rPr>
              <a:t>тыс.руб</a:t>
            </a:r>
            <a:r>
              <a:rPr lang="ru-RU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2026" y="67271"/>
            <a:ext cx="867045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kern="0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Сведения о реализации общественно-значимых проектов для муниципального образования «Город Майкоп»</a:t>
            </a:r>
          </a:p>
        </p:txBody>
      </p:sp>
    </p:spTree>
    <p:extLst>
      <p:ext uri="{BB962C8B-B14F-4D97-AF65-F5344CB8AC3E}">
        <p14:creationId xmlns:p14="http://schemas.microsoft.com/office/powerpoint/2010/main" val="6086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1663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kern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Программно-целевые расходы муниципального бюджета муниципального образования «Город Майкоп»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366" y="955920"/>
            <a:ext cx="8229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200" dirty="0">
                <a:solidFill>
                  <a:schemeClr val="bg1"/>
                </a:solidFill>
                <a:cs typeface="Arial" panose="020B0604020202020204" pitchFamily="34" charset="0"/>
              </a:rPr>
              <a:t>Интегрированные в бюджетный процесс муниципальные программы муниципального образования «Город Майкоп» учитывают все направления социально-экономического развития муниципального образования и позволяют более четко определить приоритеты использования бюджетных средств и, следовательно, создают условия для повышения качества бюджетного планирования, эффективности, гибкости и результативности использования бюджетных средств.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524" y="5819175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муниципального образования «Город Майкоп» в рамках программ в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 составят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4 933 835,9 тыс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руб.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(91,7 %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общего объема бюджета муниципального образования «Город Майкоп»).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04511772"/>
              </p:ext>
            </p:extLst>
          </p:nvPr>
        </p:nvGraphicFramePr>
        <p:xfrm>
          <a:off x="1524000" y="201660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03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853136"/>
              </p:ext>
            </p:extLst>
          </p:nvPr>
        </p:nvGraphicFramePr>
        <p:xfrm>
          <a:off x="197964" y="1556792"/>
          <a:ext cx="8748072" cy="46202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8012"/>
                <a:gridCol w="9180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80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80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80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80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691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Показатели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en-US" sz="11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(факт</a:t>
                      </a:r>
                      <a:r>
                        <a:rPr lang="ru-RU" sz="1100" b="1" i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en-US" sz="11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(оценка</a:t>
                      </a:r>
                      <a:r>
                        <a:rPr lang="ru-RU" sz="1100" b="1" i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г. (прогноз</a:t>
                      </a:r>
                      <a:r>
                        <a:rPr lang="ru-RU" sz="1100" b="1" i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г. (прогноз</a:t>
                      </a:r>
                      <a:r>
                        <a:rPr lang="ru-RU" sz="1100" b="1" i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ru-RU" sz="11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b="1" i="0" dirty="0"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49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dirty="0" smtClean="0"/>
                        <a:t>1.</a:t>
                      </a:r>
                      <a:r>
                        <a:rPr lang="ru-RU" sz="1000" kern="1200" baseline="0" dirty="0" smtClean="0"/>
                        <a:t> </a:t>
                      </a:r>
                      <a:r>
                        <a:rPr lang="ru-RU" sz="1000" kern="1200" dirty="0" smtClean="0"/>
                        <a:t>Объем </a:t>
                      </a:r>
                      <a:r>
                        <a:rPr lang="ru-RU" sz="1000" kern="1200" dirty="0"/>
                        <a:t>отгруженных товаров </a:t>
                      </a:r>
                      <a:r>
                        <a:rPr lang="ru-RU" sz="1000" kern="1200" baseline="0" dirty="0" smtClean="0"/>
                        <a:t> </a:t>
                      </a:r>
                      <a:r>
                        <a:rPr lang="ru-RU" sz="1000" kern="1200" dirty="0" smtClean="0"/>
                        <a:t>собственного производства,</a:t>
                      </a:r>
                      <a:r>
                        <a:rPr lang="ru-RU" sz="1000" kern="1200" baseline="0" dirty="0" smtClean="0"/>
                        <a:t> выполненных работ и услуг собственными силами по полному кругу предприятий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24 537,1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26 180,4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118,9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32 517,3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34 780,6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2653">
                <a:tc>
                  <a:txBody>
                    <a:bodyPr/>
                    <a:lstStyle/>
                    <a:p>
                      <a:r>
                        <a:rPr lang="ru-RU" sz="1000" dirty="0"/>
                        <a:t>2. Среднесписочная</a:t>
                      </a:r>
                      <a:r>
                        <a:rPr lang="ru-RU" sz="1000" baseline="0" dirty="0"/>
                        <a:t> численность по полному кругу </a:t>
                      </a:r>
                      <a:r>
                        <a:rPr lang="ru-RU" sz="1000" baseline="0" dirty="0" smtClean="0"/>
                        <a:t>предприятий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47 289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47 052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47 166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47 248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47 320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4278">
                <a:tc>
                  <a:txBody>
                    <a:bodyPr/>
                    <a:lstStyle/>
                    <a:p>
                      <a:r>
                        <a:rPr lang="ru-RU" sz="1000" dirty="0"/>
                        <a:t>3. Фонд оплаты труда </a:t>
                      </a:r>
                      <a:r>
                        <a:rPr lang="ru-RU" sz="1000" dirty="0" smtClean="0"/>
                        <a:t>по</a:t>
                      </a:r>
                      <a:r>
                        <a:rPr lang="ru-RU" sz="1000" baseline="0" dirty="0" smtClean="0"/>
                        <a:t> полному кругу предприятий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19 474,0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20 954,0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23 070,4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24 823,7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26 635,8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4603">
                <a:tc>
                  <a:txBody>
                    <a:bodyPr/>
                    <a:lstStyle/>
                    <a:p>
                      <a:r>
                        <a:rPr lang="ru-RU" sz="1000" dirty="0"/>
                        <a:t>4. </a:t>
                      </a:r>
                      <a:r>
                        <a:rPr lang="ru-RU" sz="1000" dirty="0" smtClean="0"/>
                        <a:t>Прибыль, всего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7 072,6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5 405,6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6 160,8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6 549,5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6 939,8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460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5. </a:t>
                      </a:r>
                      <a:r>
                        <a:rPr lang="ru-RU" sz="1000" dirty="0"/>
                        <a:t>Стоимость</a:t>
                      </a:r>
                      <a:r>
                        <a:rPr lang="ru-RU" sz="1000" baseline="0" dirty="0"/>
                        <a:t> основных </a:t>
                      </a:r>
                      <a:r>
                        <a:rPr lang="ru-RU" sz="1000" baseline="0" dirty="0" smtClean="0"/>
                        <a:t>фондов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15 020,4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16 101,9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17 325,6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18 711,7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20 264,8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46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6. </a:t>
                      </a:r>
                      <a:r>
                        <a:rPr lang="ru-RU" sz="1000" dirty="0"/>
                        <a:t>Оборот розничной </a:t>
                      </a:r>
                      <a:r>
                        <a:rPr lang="ru-RU" sz="1000" dirty="0" smtClean="0"/>
                        <a:t>торговли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48 858,5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55 796,4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59 188,8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63 033,7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67 259,5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460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7. </a:t>
                      </a:r>
                      <a:r>
                        <a:rPr lang="ru-RU" sz="1000" dirty="0"/>
                        <a:t>Оборот общественного </a:t>
                      </a:r>
                      <a:r>
                        <a:rPr lang="ru-RU" sz="1000" dirty="0" smtClean="0"/>
                        <a:t>питания</a:t>
                      </a:r>
                      <a:endParaRPr lang="ru-RU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701,0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1 866,4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018,5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2 172,7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2 345,5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35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8. </a:t>
                      </a:r>
                      <a:r>
                        <a:rPr lang="ru-RU" sz="1000" dirty="0"/>
                        <a:t>Объем платных</a:t>
                      </a:r>
                      <a:r>
                        <a:rPr lang="ru-RU" sz="1000" baseline="0" dirty="0"/>
                        <a:t> услуг </a:t>
                      </a:r>
                      <a:r>
                        <a:rPr lang="ru-RU" sz="1000" baseline="0" dirty="0" smtClean="0"/>
                        <a:t>населению</a:t>
                      </a:r>
                      <a:endParaRPr lang="ru-RU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12 818,2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14 953,0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16 203,1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17 457,9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18 882,4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85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9. </a:t>
                      </a:r>
                      <a:r>
                        <a:rPr lang="ru-RU" sz="1000" dirty="0"/>
                        <a:t>Инвестиции в основной капитал </a:t>
                      </a:r>
                      <a:r>
                        <a:rPr lang="ru-RU" sz="1000" dirty="0" smtClean="0"/>
                        <a:t>(по </a:t>
                      </a:r>
                      <a:r>
                        <a:rPr lang="ru-RU" sz="1000" dirty="0"/>
                        <a:t>крупным и средним </a:t>
                      </a:r>
                      <a:r>
                        <a:rPr lang="ru-RU" sz="1000" dirty="0" smtClean="0"/>
                        <a:t>предприятиям)</a:t>
                      </a:r>
                      <a:endParaRPr lang="ru-RU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6 102,2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7 101,0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7 163,5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7 524,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7 974,2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91580" y="476672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 Black" pitchFamily="34" charset="0"/>
                <a:ea typeface="+mj-ea"/>
                <a:cs typeface="Times New Roman" pitchFamily="18" charset="0"/>
              </a:rPr>
              <a:t>Основные прогнозные показатели социально-экономического развития муниципального образования «Город Майкоп»</a:t>
            </a:r>
          </a:p>
        </p:txBody>
      </p:sp>
    </p:spTree>
    <p:extLst>
      <p:ext uri="{BB962C8B-B14F-4D97-AF65-F5344CB8AC3E}">
        <p14:creationId xmlns:p14="http://schemas.microsoft.com/office/powerpoint/2010/main" val="41266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864" y="293606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i="1" kern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Расходы бюджета муниципального образования «Город Майкоп» на реализацию муниципальных программ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101097"/>
              </p:ext>
            </p:extLst>
          </p:nvPr>
        </p:nvGraphicFramePr>
        <p:xfrm>
          <a:off x="109857" y="1340768"/>
          <a:ext cx="8928990" cy="528859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824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3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13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13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365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/>
                        <a:t>Наименование программ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/>
                        <a:t>2021 г.</a:t>
                      </a:r>
                      <a:r>
                        <a:rPr lang="en-US" sz="1000" dirty="0" smtClean="0"/>
                        <a:t>*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/>
                        <a:t>(факт)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/>
                        <a:t>2022 г</a:t>
                      </a:r>
                      <a:r>
                        <a:rPr lang="ru-RU" sz="1000" dirty="0"/>
                        <a:t>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/>
                        <a:t>(оценка)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/>
                        <a:t>2023 </a:t>
                      </a:r>
                      <a:r>
                        <a:rPr lang="ru-RU" sz="1000" dirty="0"/>
                        <a:t>г.</a:t>
                      </a:r>
                      <a:r>
                        <a:rPr lang="ru-RU" sz="1000" baseline="0" dirty="0"/>
                        <a:t> 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2024 </a:t>
                      </a:r>
                      <a:r>
                        <a:rPr lang="ru-RU" sz="1000" dirty="0"/>
                        <a:t>г.</a:t>
                      </a:r>
                      <a:r>
                        <a:rPr lang="ru-RU" sz="1000" baseline="0" dirty="0"/>
                        <a:t> (прогноз</a:t>
                      </a:r>
                      <a:r>
                        <a:rPr lang="ru-RU" sz="1000" baseline="0" dirty="0" smtClean="0"/>
                        <a:t>)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2025 </a:t>
                      </a:r>
                      <a:r>
                        <a:rPr lang="ru-RU" sz="1000" dirty="0"/>
                        <a:t>г.</a:t>
                      </a:r>
                      <a:r>
                        <a:rPr lang="ru-RU" sz="1000" baseline="0" dirty="0"/>
                        <a:t> (прогноз</a:t>
                      </a:r>
                      <a:r>
                        <a:rPr lang="ru-RU" sz="1000" baseline="0" dirty="0" smtClean="0"/>
                        <a:t>)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1000" u="none" strike="noStrike" dirty="0">
                          <a:effectLst/>
                        </a:rPr>
                        <a:t>сельского хозяйства и регулирование рынков сельскохозяйственной продукции, сырья и продовольствия в муниципальном образовании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4 080,0</a:t>
                      </a:r>
                      <a:endParaRPr lang="ru-RU" sz="10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4 236,9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4 436,4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4 588,2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1000" u="none" strike="noStrike" dirty="0">
                          <a:effectLst/>
                        </a:rPr>
                        <a:t>общественного пассажирского транспорта в муниципальном образовании «Город Майкоп» </a:t>
                      </a: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43 396,2</a:t>
                      </a:r>
                      <a:endParaRPr lang="ru-RU" sz="10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47</a:t>
                      </a:r>
                      <a:r>
                        <a:rPr lang="ru-RU" sz="1000" baseline="0" dirty="0" smtClean="0"/>
                        <a:t> 907,4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47 907,4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47 907,4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 smtClean="0">
                          <a:effectLst/>
                        </a:rPr>
                        <a:t>Информатизация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>
                          <a:effectLst/>
                        </a:rPr>
                        <a:t>Администрации </a:t>
                      </a:r>
                      <a:r>
                        <a:rPr lang="ru-RU" sz="1000" u="none" strike="noStrike" dirty="0">
                          <a:effectLst/>
                        </a:rPr>
                        <a:t>муниципального образования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4 963,3</a:t>
                      </a:r>
                      <a:endParaRPr lang="ru-RU" sz="10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5 259,1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3 688,1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1 817,8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1000" u="none" strike="noStrike" dirty="0">
                          <a:effectLst/>
                        </a:rPr>
                        <a:t>системы образования муниципального образования «Город Майкоп</a:t>
                      </a:r>
                      <a:r>
                        <a:rPr lang="ru-RU" sz="1000" u="none" strike="noStrike" dirty="0" smtClean="0">
                          <a:effectLst/>
                        </a:rPr>
                        <a:t>»</a:t>
                      </a:r>
                      <a:endParaRPr lang="ru-RU" sz="1000" u="none" strike="noStrike" dirty="0">
                        <a:effectLst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2 535 671,9</a:t>
                      </a:r>
                      <a:endParaRPr lang="ru-RU" sz="10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2 675 592,6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2 313</a:t>
                      </a:r>
                      <a:r>
                        <a:rPr lang="ru-RU" sz="1000" baseline="0" dirty="0" smtClean="0"/>
                        <a:t> 959,1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r>
                        <a:rPr lang="ru-RU" sz="1000" baseline="0" dirty="0" smtClean="0"/>
                        <a:t> 429 845,8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1000" u="none" strike="noStrike" dirty="0">
                          <a:effectLst/>
                        </a:rPr>
                        <a:t>территориального общественного самоуправления в муниципальном образовании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33 718,4</a:t>
                      </a:r>
                      <a:endParaRPr lang="ru-RU" sz="10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36 322,6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36 322,6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36 322,6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1000" u="none" strike="noStrike" dirty="0">
                          <a:effectLst/>
                        </a:rPr>
                        <a:t>культуры</a:t>
                      </a:r>
                      <a:r>
                        <a:rPr lang="ru-RU" sz="1000" u="none" strike="noStrike" baseline="0" dirty="0">
                          <a:effectLst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</a:rPr>
                        <a:t>муниципального образования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190 602,4</a:t>
                      </a:r>
                      <a:endParaRPr lang="ru-RU" sz="10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236</a:t>
                      </a:r>
                      <a:r>
                        <a:rPr lang="ru-RU" sz="1000" baseline="0" dirty="0" smtClean="0"/>
                        <a:t> 244,9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293</a:t>
                      </a:r>
                      <a:r>
                        <a:rPr lang="ru-RU" sz="1000" baseline="0" dirty="0" smtClean="0"/>
                        <a:t> 351,7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217 359,4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 err="1" smtClean="0">
                          <a:effectLst/>
                        </a:rPr>
                        <a:t>Молодежь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</a:rPr>
                        <a:t>столицы </a:t>
                      </a:r>
                      <a:r>
                        <a:rPr lang="ru-RU" sz="1000" u="none" strike="noStrike" dirty="0" smtClean="0">
                          <a:effectLst/>
                        </a:rPr>
                        <a:t>Адыгеи</a:t>
                      </a:r>
                      <a:endParaRPr lang="ru-RU" sz="1000" u="none" strike="noStrike" dirty="0">
                        <a:effectLst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10 305,7</a:t>
                      </a:r>
                      <a:endParaRPr lang="ru-RU" sz="10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10 982,5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11 389,6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11 700,4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 smtClean="0">
                          <a:effectLst/>
                        </a:rPr>
                        <a:t>О </a:t>
                      </a:r>
                      <a:r>
                        <a:rPr lang="ru-RU" sz="1000" u="none" strike="noStrike" dirty="0">
                          <a:effectLst/>
                        </a:rPr>
                        <a:t>противодействии коррупции в муниципальном образовании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350,0</a:t>
                      </a:r>
                      <a:endParaRPr lang="ru-RU" sz="10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350,0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350,0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350,0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 smtClean="0">
                          <a:effectLst/>
                        </a:rPr>
                        <a:t>Управление </a:t>
                      </a:r>
                      <a:r>
                        <a:rPr lang="ru-RU" sz="1000" u="none" strike="noStrike" dirty="0">
                          <a:effectLst/>
                        </a:rPr>
                        <a:t>муниципальными </a:t>
                      </a:r>
                      <a:r>
                        <a:rPr lang="ru-RU" sz="1000" u="none" strike="noStrike" dirty="0" smtClean="0">
                          <a:effectLst/>
                        </a:rPr>
                        <a:t>финансами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50 616,7</a:t>
                      </a:r>
                      <a:endParaRPr lang="ru-RU" sz="10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57 536,7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172 561,8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266 374,9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1000" u="none" strike="noStrike" dirty="0">
                          <a:effectLst/>
                        </a:rPr>
                        <a:t>средств массовой информации в муниципальном образовании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27 823,6</a:t>
                      </a:r>
                      <a:endParaRPr lang="ru-RU" sz="10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30 488,0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31 570,1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32 405,8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1000" u="none" strike="noStrike" dirty="0">
                          <a:effectLst/>
                        </a:rPr>
                        <a:t>жилищно-коммунального, дорожного хозяйства и благоустройства в муниципальном образовании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1 534 583,9</a:t>
                      </a:r>
                      <a:endParaRPr lang="ru-RU" sz="10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</a:t>
                      </a:r>
                      <a:r>
                        <a:rPr lang="ru-RU" sz="1000" baseline="0" dirty="0" smtClean="0"/>
                        <a:t> 289 399,8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1 038 601,8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680 636,5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Обеспечение </a:t>
                      </a:r>
                      <a:r>
                        <a:rPr lang="ru-RU" sz="1000" u="none" strike="noStrike" dirty="0">
                          <a:effectLst/>
                        </a:rPr>
                        <a:t>деятельности и реализации полномочий Комитета по управлению имуществом муниципального образования «Город Майкоп» </a:t>
                      </a: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40 908,4</a:t>
                      </a:r>
                      <a:endParaRPr lang="ru-RU" sz="10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42 576,7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44 414,3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45 788,2</a:t>
                      </a:r>
                      <a:endParaRPr lang="ru-RU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87573" y="1001492"/>
            <a:ext cx="712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 err="1" smtClean="0">
                <a:cs typeface="Arial" panose="020B0604020202020204" pitchFamily="34" charset="0"/>
              </a:rPr>
              <a:t>тыс.руб</a:t>
            </a:r>
            <a:r>
              <a:rPr lang="ru-RU" sz="1100" dirty="0">
                <a:cs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0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32656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kern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Расходы бюджета муниципального образования «Город Майкоп» на реализацию муниципальных программ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118819"/>
              </p:ext>
            </p:extLst>
          </p:nvPr>
        </p:nvGraphicFramePr>
        <p:xfrm>
          <a:off x="131029" y="1562147"/>
          <a:ext cx="8881941" cy="373370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59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98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78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67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44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44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06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/>
                        <a:t>Наименование программ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/>
                        <a:t>2021 г</a:t>
                      </a:r>
                      <a:r>
                        <a:rPr lang="ru-RU" sz="1000" dirty="0"/>
                        <a:t>. </a:t>
                      </a:r>
                      <a:r>
                        <a:rPr lang="en-US" sz="1000" dirty="0" smtClean="0"/>
                        <a:t>* </a:t>
                      </a:r>
                      <a:r>
                        <a:rPr lang="ru-RU" sz="1000" dirty="0" smtClean="0"/>
                        <a:t>(</a:t>
                      </a:r>
                      <a:r>
                        <a:rPr lang="ru-RU" sz="1000" dirty="0"/>
                        <a:t>факт)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/>
                        <a:t>2022 г</a:t>
                      </a:r>
                      <a:r>
                        <a:rPr lang="ru-RU" sz="1000" dirty="0"/>
                        <a:t>. (оценка)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/>
                        <a:t>2023 </a:t>
                      </a:r>
                      <a:r>
                        <a:rPr lang="ru-RU" sz="1000" dirty="0"/>
                        <a:t>г.</a:t>
                      </a:r>
                      <a:r>
                        <a:rPr lang="ru-RU" sz="1000" baseline="0" dirty="0"/>
                        <a:t> 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2024 </a:t>
                      </a:r>
                      <a:r>
                        <a:rPr lang="ru-RU" sz="1000" dirty="0"/>
                        <a:t>г.</a:t>
                      </a:r>
                      <a:r>
                        <a:rPr lang="ru-RU" sz="1000" baseline="0" dirty="0"/>
                        <a:t> (прогноз</a:t>
                      </a:r>
                      <a:r>
                        <a:rPr lang="ru-RU" sz="1000" baseline="0" dirty="0" smtClean="0"/>
                        <a:t>)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2025 </a:t>
                      </a:r>
                      <a:r>
                        <a:rPr lang="ru-RU" sz="1000" dirty="0"/>
                        <a:t>г.</a:t>
                      </a:r>
                      <a:r>
                        <a:rPr lang="ru-RU" sz="1000" baseline="0" dirty="0"/>
                        <a:t> (прогноз</a:t>
                      </a:r>
                      <a:r>
                        <a:rPr lang="ru-RU" sz="1000" baseline="0" dirty="0" smtClean="0"/>
                        <a:t>)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Формирование </a:t>
                      </a:r>
                      <a:r>
                        <a:rPr lang="ru-RU" sz="1000" u="none" strike="noStrike" dirty="0">
                          <a:effectLst/>
                        </a:rPr>
                        <a:t>современной городской среды в </a:t>
                      </a:r>
                      <a:r>
                        <a:rPr lang="ru-RU" sz="1000" u="none" strike="noStrike" baseline="0" dirty="0">
                          <a:effectLst/>
                        </a:rPr>
                        <a:t>муниципальном образовании </a:t>
                      </a:r>
                      <a:r>
                        <a:rPr lang="ru-RU" sz="1000" u="none" strike="noStrike" dirty="0">
                          <a:effectLst/>
                        </a:rPr>
                        <a:t>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225 217,6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199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+mn-lt"/>
                        </a:rPr>
                        <a:t> 779,2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89 415,1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9 177,8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 smtClean="0">
                          <a:effectLst/>
                        </a:rPr>
                        <a:t>Экономическое </a:t>
                      </a:r>
                      <a:r>
                        <a:rPr lang="ru-RU" sz="1000" u="none" strike="noStrike" dirty="0">
                          <a:effectLst/>
                        </a:rPr>
                        <a:t>развитие и формирование</a:t>
                      </a:r>
                      <a:r>
                        <a:rPr lang="ru-RU" sz="1000" u="none" strike="noStrike" baseline="0" dirty="0">
                          <a:effectLst/>
                        </a:rPr>
                        <a:t> инвестиционной привлекательности</a:t>
                      </a:r>
                      <a:r>
                        <a:rPr lang="ru-RU" sz="1000" u="none" strike="noStrike" dirty="0">
                          <a:effectLst/>
                        </a:rPr>
                        <a:t> муниципального образования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905,2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905,2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580,0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905,2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Профилактика </a:t>
                      </a:r>
                      <a:r>
                        <a:rPr lang="ru-RU" sz="1000" u="none" strike="noStrike" dirty="0">
                          <a:effectLst/>
                        </a:rPr>
                        <a:t>правонарушений и обеспечение безопасности жизнедеятельности населения на территории муниципального образования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44 839,4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59 660,6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44 973,6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46 157,9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Социальная </a:t>
                      </a:r>
                      <a:r>
                        <a:rPr lang="ru-RU" sz="1000" u="none" strike="noStrike" dirty="0">
                          <a:effectLst/>
                        </a:rPr>
                        <a:t>поддержка отдельных категорий</a:t>
                      </a:r>
                      <a:r>
                        <a:rPr lang="ru-RU" sz="1000" u="none" strike="noStrike" baseline="0" dirty="0">
                          <a:effectLst/>
                        </a:rPr>
                        <a:t> граждан муниципального образования </a:t>
                      </a:r>
                      <a:r>
                        <a:rPr lang="ru-RU" sz="1000" u="none" strike="noStrike" dirty="0">
                          <a:effectLst/>
                        </a:rPr>
                        <a:t>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2 780,0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2 560,0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2 560,0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2 560,0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Улучшение </a:t>
                      </a:r>
                      <a:r>
                        <a:rPr lang="ru-RU" sz="1000" u="none" strike="noStrike" dirty="0">
                          <a:effectLst/>
                        </a:rPr>
                        <a:t>жилищных условий граждан, проживающих в муниципальном образовании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106 304,1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151 623,3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96 681,3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116 259,5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1000" u="none" strike="noStrike" dirty="0">
                          <a:effectLst/>
                        </a:rPr>
                        <a:t>физической культуры и спорта, формирование здорового образа жизни населения муниципального образования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93 259,1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82 410,4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86 115,3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89 005,6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5068"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dirty="0">
                          <a:effectLst/>
                        </a:rPr>
                        <a:t>Итого: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4 950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326,8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4 933</a:t>
                      </a:r>
                      <a:r>
                        <a:rPr lang="ru-RU" sz="1000" b="1" i="0" u="none" strike="noStrike" baseline="0" dirty="0" smtClean="0">
                          <a:effectLst/>
                          <a:latin typeface="+mn-lt"/>
                        </a:rPr>
                        <a:t> 835,9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4</a:t>
                      </a:r>
                      <a:r>
                        <a:rPr lang="ru-RU" sz="1000" b="1" i="0" u="none" strike="noStrike" baseline="0" dirty="0" smtClean="0">
                          <a:effectLst/>
                          <a:latin typeface="+mn-lt"/>
                        </a:rPr>
                        <a:t> 318 878,2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4 039 163,0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8082" y="1176760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cs typeface="Arial" panose="020B0604020202020204" pitchFamily="34" charset="0"/>
              </a:rPr>
              <a:t>тыс.руб</a:t>
            </a:r>
            <a:r>
              <a:rPr lang="ru-RU" sz="1100" dirty="0"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5517232"/>
            <a:ext cx="705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*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В 2021 году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б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ыли утверждены новые программы со сроком реализации 2022-2026 гг.</a:t>
            </a:r>
            <a:endParaRPr lang="ru-RU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2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77849" y="116632"/>
            <a:ext cx="7882583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 образования </a:t>
            </a:r>
          </a:p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«Город Майкоп»</a:t>
            </a:r>
          </a:p>
          <a:p>
            <a:pPr algn="ctr">
              <a:defRPr/>
            </a:pPr>
            <a:endParaRPr lang="ru-RU" sz="10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2022-2026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08453" y="1113123"/>
            <a:ext cx="5856035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Цель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endParaRPr lang="ru-RU" sz="1000" b="1" dirty="0">
              <a:solidFill>
                <a:prstClr val="black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ru-RU" sz="1000" dirty="0">
                <a:solidFill>
                  <a:schemeClr val="bg1"/>
                </a:solidFill>
              </a:rPr>
              <a:t>Повышение эффективности и качества оказания услуг в сфере образования муниципального образовании «Город Майкоп</a:t>
            </a:r>
            <a:r>
              <a:rPr lang="ru-RU" sz="1000" dirty="0" smtClean="0">
                <a:solidFill>
                  <a:schemeClr val="bg1"/>
                </a:solidFill>
              </a:rPr>
              <a:t>».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8453" y="1867176"/>
            <a:ext cx="5940152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Задачи:</a:t>
            </a:r>
            <a:endParaRPr lang="ru-RU" sz="1000" b="1" dirty="0">
              <a:solidFill>
                <a:prstClr val="black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1. Создание </a:t>
            </a:r>
            <a:r>
              <a:rPr lang="ru-RU" sz="1000" dirty="0">
                <a:solidFill>
                  <a:schemeClr val="bg1"/>
                </a:solidFill>
              </a:rPr>
              <a:t>в системе дошкольного образования равных условий для современного качественного образования, в том числе привлечение негосударственных организаций в сферу дошкольного образования</a:t>
            </a:r>
            <a:r>
              <a:rPr lang="ru-RU" sz="1000" dirty="0" smtClean="0">
                <a:solidFill>
                  <a:schemeClr val="bg1"/>
                </a:solidFill>
              </a:rPr>
              <a:t>.</a:t>
            </a:r>
            <a:endParaRPr lang="ru-RU" sz="1000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ru-RU" sz="1000" dirty="0">
                <a:solidFill>
                  <a:schemeClr val="bg1"/>
                </a:solidFill>
              </a:rPr>
              <a:t>2. Создание условий по предоставлению образовательных услуг в системе начального, общего, основного общего и среднего общего образования в соответствии с требованиями федеральных государственных образовательных стандартов на основе внедрения современных образовательных технологий</a:t>
            </a:r>
            <a:r>
              <a:rPr lang="ru-RU" sz="1000" dirty="0" smtClean="0">
                <a:solidFill>
                  <a:schemeClr val="bg1"/>
                </a:solidFill>
              </a:rPr>
              <a:t>.</a:t>
            </a:r>
            <a:endParaRPr lang="ru-RU" sz="1000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ru-RU" sz="1000" dirty="0">
                <a:solidFill>
                  <a:schemeClr val="bg1"/>
                </a:solidFill>
              </a:rPr>
              <a:t>3. Развитие творческих способностей детей, удовлетворение их индивидуальных потребностей в интеллектуальном и нравственном совершенствовании, а также организация их свободного времени</a:t>
            </a:r>
            <a:r>
              <a:rPr lang="ru-RU" sz="1000" dirty="0" smtClean="0">
                <a:solidFill>
                  <a:schemeClr val="bg1"/>
                </a:solidFill>
              </a:rPr>
              <a:t>.</a:t>
            </a:r>
            <a:endParaRPr lang="ru-RU" sz="1000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ru-RU" sz="1000" dirty="0">
                <a:solidFill>
                  <a:schemeClr val="bg1"/>
                </a:solidFill>
              </a:rPr>
              <a:t>4. Обеспечение условий для эффективного управления сферой образования, обеспечение высокого качества управления процессами развития образования на муниципальном уровне.</a:t>
            </a:r>
            <a:endParaRPr lang="ru-RU" sz="1000" b="1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1400" dirty="0">
              <a:solidFill>
                <a:srgbClr val="323232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556273"/>
              </p:ext>
            </p:extLst>
          </p:nvPr>
        </p:nvGraphicFramePr>
        <p:xfrm>
          <a:off x="287338" y="4077072"/>
          <a:ext cx="8569325" cy="257785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52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40353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2021 г.</a:t>
                      </a:r>
                    </a:p>
                    <a:p>
                      <a:pPr algn="ctr"/>
                      <a:r>
                        <a:rPr lang="ru-RU" sz="1050" dirty="0" smtClean="0"/>
                        <a:t>(факт)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2022 г.</a:t>
                      </a:r>
                      <a:endParaRPr lang="ru-RU" sz="1050" dirty="0"/>
                    </a:p>
                    <a:p>
                      <a:pPr algn="ctr"/>
                      <a:r>
                        <a:rPr lang="ru-RU" sz="1050" dirty="0"/>
                        <a:t>(оценка)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2023 г. (прогноз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2024 г. (прогноз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2025 г. </a:t>
                      </a:r>
                      <a:r>
                        <a:rPr lang="ru-RU" sz="1050" dirty="0"/>
                        <a:t>(прогноз)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228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2 535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671,9</a:t>
                      </a:r>
                      <a:endParaRPr lang="ru-RU" sz="9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2 675 592,6</a:t>
                      </a:r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ru-RU" sz="9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313 959,1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ru-RU" sz="9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429 845,8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059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3066">
                <a:tc>
                  <a:txBody>
                    <a:bodyPr/>
                    <a:lstStyle/>
                    <a:p>
                      <a:pPr algn="just"/>
                      <a:r>
                        <a:rPr kumimoji="0" lang="ru-RU" sz="900" kern="1200" dirty="0" smtClean="0">
                          <a:effectLst/>
                        </a:rPr>
                        <a:t>Доля родителей (законных представителей) в муниципальном образовании </a:t>
                      </a:r>
                      <a:r>
                        <a:rPr kumimoji="0" lang="ru-RU" sz="900" kern="1200" dirty="0" smtClean="0">
                          <a:effectLst/>
                          <a:latin typeface="Times New Roman"/>
                          <a:cs typeface="Times New Roman"/>
                        </a:rPr>
                        <a:t>«</a:t>
                      </a:r>
                      <a:r>
                        <a:rPr kumimoji="0" lang="ru-RU" sz="900" kern="1200" dirty="0" smtClean="0">
                          <a:effectLst/>
                        </a:rPr>
                        <a:t>Город Майкоп</a:t>
                      </a:r>
                      <a:r>
                        <a:rPr kumimoji="0" lang="ru-RU" sz="900" kern="1200" dirty="0" smtClean="0">
                          <a:effectLst/>
                          <a:latin typeface="Times New Roman"/>
                          <a:cs typeface="Times New Roman"/>
                        </a:rPr>
                        <a:t>»</a:t>
                      </a:r>
                      <a:r>
                        <a:rPr kumimoji="0" lang="ru-RU" sz="900" kern="1200" dirty="0" smtClean="0">
                          <a:effectLst/>
                        </a:rPr>
                        <a:t>, удовлетворённых качеством предоставляемых образовательных услуг, к общему числу опрошенных родителей (законных представителей), %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91,8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92,0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92,3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92,5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7146">
                <a:tc>
                  <a:txBody>
                    <a:bodyPr/>
                    <a:lstStyle/>
                    <a:p>
                      <a:pPr algn="just"/>
                      <a:r>
                        <a:rPr kumimoji="0" lang="ru-RU" sz="900" kern="1200" dirty="0" smtClean="0">
                          <a:effectLst/>
                        </a:rPr>
                        <a:t>Доля родителей (законных представителей), </a:t>
                      </a:r>
                      <a:r>
                        <a:rPr kumimoji="0" lang="ru-RU" sz="900" kern="1200" dirty="0" err="1" smtClean="0">
                          <a:effectLst/>
                        </a:rPr>
                        <a:t>удовлетворенных</a:t>
                      </a:r>
                      <a:r>
                        <a:rPr kumimoji="0" lang="ru-RU" sz="900" kern="1200" dirty="0" smtClean="0">
                          <a:effectLst/>
                        </a:rPr>
                        <a:t> материально-техническим обеспечением образовательных организаций муниципального образования </a:t>
                      </a:r>
                      <a:r>
                        <a:rPr kumimoji="0" lang="ru-RU" sz="900" kern="1200" dirty="0" smtClean="0">
                          <a:effectLst/>
                          <a:latin typeface="Times New Roman"/>
                          <a:cs typeface="Times New Roman"/>
                        </a:rPr>
                        <a:t>«</a:t>
                      </a:r>
                      <a:r>
                        <a:rPr kumimoji="0" lang="ru-RU" sz="900" kern="1200" dirty="0" smtClean="0">
                          <a:effectLst/>
                        </a:rPr>
                        <a:t>Город Майкоп</a:t>
                      </a:r>
                      <a:r>
                        <a:rPr kumimoji="0" lang="ru-RU" sz="900" kern="1200" dirty="0" smtClean="0">
                          <a:effectLst/>
                          <a:latin typeface="Times New Roman"/>
                          <a:cs typeface="Times New Roman"/>
                        </a:rPr>
                        <a:t>»</a:t>
                      </a:r>
                      <a:r>
                        <a:rPr kumimoji="0" lang="ru-RU" sz="900" kern="1200" dirty="0" smtClean="0">
                          <a:effectLst/>
                        </a:rPr>
                        <a:t>, к общему числу опрошенных родителей (законных представителей), %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75,8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76,0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76,3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76,5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47" y="1487778"/>
            <a:ext cx="2244215" cy="222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3528" y="120987"/>
            <a:ext cx="8275441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отдельных категорий граждан муниципального образования «Город Майкоп»</a:t>
            </a:r>
          </a:p>
          <a:p>
            <a:pPr algn="ctr">
              <a:defRPr/>
            </a:pPr>
            <a:endParaRPr lang="ru-RU" sz="10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2022-2026 годы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62598" y="1234402"/>
            <a:ext cx="506095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Цель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endParaRPr lang="ru-RU" sz="1000" i="1" dirty="0">
              <a:solidFill>
                <a:srgbClr val="4E854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ru-RU" sz="1050" dirty="0">
                <a:solidFill>
                  <a:schemeClr val="bg1"/>
                </a:solidFill>
              </a:rPr>
              <a:t>Повышение уровня и качества жизни отдельных категорий граждан, проживающих на территории муниципального образования «Город Майкоп</a:t>
            </a:r>
            <a:r>
              <a:rPr lang="ru-RU" sz="1050" dirty="0" smtClean="0">
                <a:solidFill>
                  <a:schemeClr val="bg1"/>
                </a:solidFill>
              </a:rPr>
              <a:t>».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62598" y="2132856"/>
            <a:ext cx="505755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Задачи:</a:t>
            </a:r>
            <a:endParaRPr lang="ru-RU" sz="1000" b="1" dirty="0">
              <a:solidFill>
                <a:srgbClr val="4E854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>
                <a:solidFill>
                  <a:schemeClr val="bg1"/>
                </a:solidFill>
              </a:rPr>
              <a:t>Оказание мер социальной поддержки и предоставление адресной социальной помощи отдельным категориям граждан.</a:t>
            </a:r>
          </a:p>
          <a:p>
            <a:pPr algn="just"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>
                <a:solidFill>
                  <a:schemeClr val="bg1"/>
                </a:solidFill>
              </a:rPr>
              <a:t>Создание условий развития гражданского общества для интеграции инвалидов, а также маломобильных групп населения (далее – МГН) в социум через активную социальную деятельность.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801686"/>
              </p:ext>
            </p:extLst>
          </p:nvPr>
        </p:nvGraphicFramePr>
        <p:xfrm>
          <a:off x="282786" y="3861048"/>
          <a:ext cx="8578429" cy="2088234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608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48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8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80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78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13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88599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Объем финансирования муниципальной программы (тыс</a:t>
                      </a:r>
                      <a:r>
                        <a:rPr lang="ru-RU" sz="1050" dirty="0" smtClean="0"/>
                        <a:t>. руб</a:t>
                      </a:r>
                      <a:r>
                        <a:rPr lang="ru-RU" sz="1050" dirty="0"/>
                        <a:t>.)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2021 г. (факт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2022 г.</a:t>
                      </a:r>
                      <a:endParaRPr lang="ru-RU" sz="1050" dirty="0"/>
                    </a:p>
                    <a:p>
                      <a:pPr algn="ctr"/>
                      <a:r>
                        <a:rPr lang="ru-RU" sz="1050" dirty="0"/>
                        <a:t>(оценка)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2023</a:t>
                      </a:r>
                      <a:r>
                        <a:rPr lang="ru-RU" sz="1050" baseline="0" dirty="0" smtClean="0"/>
                        <a:t> г.</a:t>
                      </a:r>
                      <a:r>
                        <a:rPr lang="ru-RU" sz="1050" dirty="0" smtClean="0"/>
                        <a:t> </a:t>
                      </a:r>
                      <a:r>
                        <a:rPr lang="ru-RU" sz="1050" dirty="0"/>
                        <a:t>(прогноз)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2024</a:t>
                      </a:r>
                      <a:r>
                        <a:rPr lang="ru-RU" sz="1050" baseline="0" dirty="0" smtClean="0"/>
                        <a:t> г.</a:t>
                      </a:r>
                      <a:r>
                        <a:rPr lang="ru-RU" sz="1050" dirty="0" smtClean="0"/>
                        <a:t> </a:t>
                      </a:r>
                      <a:r>
                        <a:rPr lang="ru-RU" sz="1050" dirty="0"/>
                        <a:t>(прогноз)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2025</a:t>
                      </a:r>
                      <a:r>
                        <a:rPr lang="ru-RU" sz="1050" baseline="0" dirty="0" smtClean="0"/>
                        <a:t> г.</a:t>
                      </a:r>
                      <a:r>
                        <a:rPr lang="ru-RU" sz="1050" dirty="0" smtClean="0"/>
                        <a:t> </a:t>
                      </a:r>
                      <a:r>
                        <a:rPr lang="ru-RU" sz="1050" dirty="0"/>
                        <a:t>(прогноз)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900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2 780,0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2 560,0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2 560,0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2 560,0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609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7" marR="91437" marT="45718" marB="457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8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Доля граждан, получивших социальную поддержку, к общему количеству обратившихся </a:t>
                      </a:r>
                      <a:r>
                        <a:rPr lang="ru-RU" sz="1000" u="none" strike="noStrike" dirty="0" smtClean="0">
                          <a:effectLst/>
                        </a:rPr>
                        <a:t>граждан, 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–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92,5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93,0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93,5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94,0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19123"/>
            <a:ext cx="3347864" cy="1561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370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5" y="116632"/>
            <a:ext cx="8928991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«Профилактика правонарушений и обеспечение безопасности жизнедеятельности населения на территории муниципального образования «Город Майкоп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54134" y="974309"/>
            <a:ext cx="58326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pPr algn="just">
              <a:defRPr/>
            </a:pPr>
            <a:r>
              <a:rPr lang="ru-RU" sz="1050" dirty="0">
                <a:solidFill>
                  <a:schemeClr val="bg1"/>
                </a:solidFill>
              </a:rPr>
              <a:t>Повышение уровня безопасности населения и территорий муниципального образования «Город Майкоп</a:t>
            </a:r>
            <a:r>
              <a:rPr lang="ru-RU" sz="1050" dirty="0" smtClean="0">
                <a:solidFill>
                  <a:schemeClr val="bg1"/>
                </a:solidFill>
              </a:rPr>
              <a:t>».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53736" y="1756113"/>
            <a:ext cx="583304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algn="just" fontAlgn="t">
              <a:buAutoNum type="arabicPeriod"/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 Обеспечение </a:t>
            </a:r>
            <a:r>
              <a:rPr lang="ru-RU" sz="1000" dirty="0">
                <a:solidFill>
                  <a:schemeClr val="bg1"/>
                </a:solidFill>
              </a:rPr>
              <a:t>профилактики правонарушений на территории муниципального образования «Город Майкоп».</a:t>
            </a:r>
          </a:p>
          <a:p>
            <a:pPr algn="just" fontAlgn="t">
              <a:buAutoNum type="arabicPeriod"/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 Обеспечение </a:t>
            </a:r>
            <a:r>
              <a:rPr lang="ru-RU" sz="1000" dirty="0">
                <a:solidFill>
                  <a:schemeClr val="bg1"/>
                </a:solidFill>
              </a:rPr>
              <a:t>эффективной деятельности и управления в области гражданской обороны, защиты населения и территорий от чрезвычайных ситуаций.</a:t>
            </a:r>
          </a:p>
          <a:p>
            <a:pPr algn="just" fontAlgn="t">
              <a:buAutoNum type="arabicPeriod"/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 Обеспечение </a:t>
            </a:r>
            <a:r>
              <a:rPr lang="ru-RU" sz="1000" dirty="0">
                <a:solidFill>
                  <a:schemeClr val="bg1"/>
                </a:solidFill>
              </a:rPr>
              <a:t>первичных мер пожарной безопасности на территории муниципального образования «Город Майкоп».</a:t>
            </a:r>
          </a:p>
          <a:p>
            <a:pPr algn="just" fontAlgn="t">
              <a:buAutoNum type="arabicPeriod"/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 Организация </a:t>
            </a:r>
            <a:r>
              <a:rPr lang="ru-RU" sz="1000" dirty="0">
                <a:solidFill>
                  <a:schemeClr val="bg1"/>
                </a:solidFill>
              </a:rPr>
              <a:t>эффективной работы единой дежурно-диспетчерской службы г. Майкопа при использовании аппаратно-программного комплекса «Безопасный город» на территории муниципального образования «Город Майкоп».</a:t>
            </a:r>
          </a:p>
          <a:p>
            <a:pPr algn="just" fontAlgn="t">
              <a:buAutoNum type="arabicPeriod"/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 Обеспечение </a:t>
            </a:r>
            <a:r>
              <a:rPr lang="ru-RU" sz="1000" dirty="0">
                <a:solidFill>
                  <a:schemeClr val="bg1"/>
                </a:solidFill>
              </a:rPr>
              <a:t>своевременного и гарантированного оповещения населения муниципального образования «Город Майкоп» об угрозе возникновения или о возникновении чрезвычайных ситуаций природного и техногенного характера.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0" t="6702" r="6889" b="10865"/>
          <a:stretch/>
        </p:blipFill>
        <p:spPr>
          <a:xfrm>
            <a:off x="323528" y="1490008"/>
            <a:ext cx="2630606" cy="2371040"/>
          </a:xfrm>
          <a:prstGeom prst="rect">
            <a:avLst/>
          </a:prstGeom>
          <a:effectLst>
            <a:softEdge rad="139700"/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318507"/>
              </p:ext>
            </p:extLst>
          </p:nvPr>
        </p:nvGraphicFramePr>
        <p:xfrm>
          <a:off x="166315" y="4149080"/>
          <a:ext cx="8847137" cy="2628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525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9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1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64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02547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Объем финансирования муниципальной программы (тыс</a:t>
                      </a:r>
                      <a:r>
                        <a:rPr lang="ru-RU" sz="1050" dirty="0" smtClean="0"/>
                        <a:t>. руб</a:t>
                      </a:r>
                      <a:r>
                        <a:rPr lang="ru-RU" sz="1050" dirty="0"/>
                        <a:t>.)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2021 г. (факт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2022</a:t>
                      </a:r>
                      <a:r>
                        <a:rPr lang="ru-RU" sz="1050" baseline="0" dirty="0" smtClean="0"/>
                        <a:t> г.</a:t>
                      </a:r>
                      <a:endParaRPr lang="ru-RU" sz="1050" dirty="0"/>
                    </a:p>
                    <a:p>
                      <a:pPr algn="ctr"/>
                      <a:r>
                        <a:rPr lang="ru-RU" sz="1050" dirty="0"/>
                        <a:t>(оценка)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2023</a:t>
                      </a:r>
                      <a:r>
                        <a:rPr lang="ru-RU" sz="1050" baseline="0" dirty="0" smtClean="0"/>
                        <a:t> г.</a:t>
                      </a:r>
                      <a:r>
                        <a:rPr lang="ru-RU" sz="1050" dirty="0" smtClean="0"/>
                        <a:t> </a:t>
                      </a:r>
                      <a:r>
                        <a:rPr lang="ru-RU" sz="1050" dirty="0"/>
                        <a:t>(прогноз)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2024</a:t>
                      </a:r>
                      <a:r>
                        <a:rPr lang="ru-RU" sz="1050" baseline="0" dirty="0" smtClean="0"/>
                        <a:t> г.</a:t>
                      </a:r>
                      <a:r>
                        <a:rPr lang="ru-RU" sz="1050" dirty="0" smtClean="0"/>
                        <a:t> </a:t>
                      </a:r>
                      <a:r>
                        <a:rPr lang="ru-RU" sz="1050" dirty="0"/>
                        <a:t>(прогноз)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2025</a:t>
                      </a:r>
                      <a:r>
                        <a:rPr lang="ru-RU" sz="1050" baseline="0" dirty="0" smtClean="0"/>
                        <a:t> г.</a:t>
                      </a:r>
                      <a:r>
                        <a:rPr lang="ru-RU" sz="1050" dirty="0" smtClean="0"/>
                        <a:t> </a:t>
                      </a:r>
                      <a:r>
                        <a:rPr lang="ru-RU" sz="1050" dirty="0"/>
                        <a:t>(прогноз)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641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–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44 839,4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59 660,6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44 973,6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46 157,9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0032">
                <a:tc gridSpan="6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Целевые показатели реализации муниципальной программы</a:t>
                      </a:r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7" marR="91437" marT="45718" marB="457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Уровень реализации профилактических мероприятий на территории муниципального образования «Город Майкоп»,</a:t>
                      </a:r>
                      <a:r>
                        <a:rPr lang="ru-RU" sz="900" u="none" strike="noStrike" baseline="0" dirty="0">
                          <a:effectLst/>
                        </a:rPr>
                        <a:t>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20,60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20,67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20,71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20,73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Уровень реализации мероприятий по подготовке населения муниципального образования «Город Майкоп» по вопросам гражданской обороны и защиты населения и территорий от чрезвычайных </a:t>
                      </a:r>
                      <a:r>
                        <a:rPr lang="ru-RU" sz="900" u="none" strike="noStrike" dirty="0" smtClean="0">
                          <a:effectLst/>
                        </a:rPr>
                        <a:t>ситуаций мирного и военного времени,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12,48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12,53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12,55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12,56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Уровень реализации мероприятий пожарной безопасности на территории муниципального образования «Город Майкоп»,</a:t>
                      </a:r>
                      <a:r>
                        <a:rPr lang="ru-RU" sz="900" u="none" strike="noStrike" baseline="0" dirty="0">
                          <a:effectLst/>
                        </a:rPr>
                        <a:t>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49,95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50,12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50,22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50,27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Количество муниципальных камер уличного видеонаблюдения установленных на 1 км2 города Майкопа,</a:t>
                      </a:r>
                      <a:r>
                        <a:rPr lang="ru-RU" sz="900" u="none" strike="noStrike" baseline="0" dirty="0">
                          <a:effectLst/>
                        </a:rPr>
                        <a:t> ед./км2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1,06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1,14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1,23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1,32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Доля звукового покрытия территории муниципального образования «Город Майкоп» </a:t>
                      </a:r>
                      <a:r>
                        <a:rPr lang="ru-RU" sz="900" u="none" strike="noStrike" dirty="0" smtClean="0">
                          <a:effectLst/>
                        </a:rPr>
                        <a:t> от </a:t>
                      </a:r>
                      <a:r>
                        <a:rPr lang="ru-RU" sz="900" u="none" strike="noStrike" dirty="0">
                          <a:effectLst/>
                        </a:rPr>
                        <a:t>общей площади муниципального образования «Город Майкоп»,</a:t>
                      </a:r>
                      <a:r>
                        <a:rPr lang="ru-RU" sz="900" u="none" strike="noStrike" baseline="0" dirty="0">
                          <a:effectLst/>
                        </a:rPr>
                        <a:t> </a:t>
                      </a:r>
                      <a:r>
                        <a:rPr kumimoji="0" lang="ru-RU" sz="900" kern="1200" dirty="0">
                          <a:effectLst/>
                        </a:rPr>
                        <a:t>% х 10</a:t>
                      </a:r>
                      <a:r>
                        <a:rPr kumimoji="0" lang="ru-RU" sz="900" kern="1200" baseline="30000" dirty="0">
                          <a:effectLst/>
                        </a:rPr>
                        <a:t>-2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0,77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2,07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3,63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1,04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79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182546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муниципального образования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Майкоп»</a:t>
            </a:r>
          </a:p>
          <a:p>
            <a:pPr algn="ctr">
              <a:defRPr/>
            </a:pPr>
            <a:endParaRPr lang="ru-RU" sz="10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– 2026 годы</a:t>
            </a:r>
          </a:p>
        </p:txBody>
      </p:sp>
      <p:sp>
        <p:nvSpPr>
          <p:cNvPr id="9" name="TextBox 12"/>
          <p:cNvSpPr txBox="1"/>
          <p:nvPr/>
        </p:nvSpPr>
        <p:spPr>
          <a:xfrm>
            <a:off x="3788296" y="1559037"/>
            <a:ext cx="50321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pPr algn="just">
              <a:defRPr/>
            </a:pPr>
            <a:r>
              <a:rPr lang="ru-RU" sz="1100" dirty="0">
                <a:solidFill>
                  <a:schemeClr val="bg1"/>
                </a:solidFill>
              </a:rPr>
              <a:t>Реализация стратегической роли культуры как духовно-нравственного основания развития личности и государства, а также развитие туризма для приобщения граждан к культурному </a:t>
            </a:r>
            <a:r>
              <a:rPr lang="ru-RU" sz="1100" dirty="0" smtClean="0">
                <a:solidFill>
                  <a:schemeClr val="bg1"/>
                </a:solidFill>
              </a:rPr>
              <a:t>наследию.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3779913" y="2531070"/>
            <a:ext cx="511256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1100" dirty="0">
              <a:solidFill>
                <a:schemeClr val="bg1"/>
              </a:solidFill>
            </a:endParaRPr>
          </a:p>
          <a:p>
            <a:pPr fontAlgn="t">
              <a:defRPr/>
            </a:pPr>
            <a:r>
              <a:rPr lang="ru-RU" sz="1100" dirty="0">
                <a:solidFill>
                  <a:schemeClr val="bg1"/>
                </a:solidFill>
              </a:rPr>
              <a:t>1. Создание благоприятных условий для устойчивого развития сферы культуры.</a:t>
            </a:r>
          </a:p>
          <a:p>
            <a:pPr fontAlgn="t">
              <a:defRPr/>
            </a:pPr>
            <a:r>
              <a:rPr lang="ru-RU" sz="1100" dirty="0" smtClean="0">
                <a:solidFill>
                  <a:schemeClr val="bg1"/>
                </a:solidFill>
              </a:rPr>
              <a:t>3</a:t>
            </a:r>
            <a:r>
              <a:rPr lang="ru-RU" sz="1100" dirty="0">
                <a:solidFill>
                  <a:schemeClr val="bg1"/>
                </a:solidFill>
              </a:rPr>
              <a:t>. Создание единого, удобного и информативного культурно-туристического ресурса.</a:t>
            </a:r>
          </a:p>
          <a:p>
            <a:pPr fontAlgn="t">
              <a:defRPr/>
            </a:pPr>
            <a:r>
              <a:rPr lang="ru-RU" sz="1100" dirty="0">
                <a:solidFill>
                  <a:schemeClr val="bg1"/>
                </a:solidFill>
              </a:rPr>
              <a:t>4. Обеспечение реализации муниципальной политики в сфере культуры и туризма и эффективного управления отрасли культуры</a:t>
            </a:r>
            <a:r>
              <a:rPr lang="ru-RU" sz="850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364319"/>
              </p:ext>
            </p:extLst>
          </p:nvPr>
        </p:nvGraphicFramePr>
        <p:xfrm>
          <a:off x="238646" y="4581128"/>
          <a:ext cx="8666709" cy="132076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374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58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8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58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58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58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3678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Объем финансирования муниципальной программы (тыс</a:t>
                      </a:r>
                      <a:r>
                        <a:rPr lang="ru-RU" sz="1000" u="none" strike="noStrike" dirty="0" smtClean="0">
                          <a:effectLst/>
                        </a:rPr>
                        <a:t>. руб</a:t>
                      </a:r>
                      <a:r>
                        <a:rPr lang="ru-RU" sz="1000" u="none" strike="noStrike" dirty="0">
                          <a:effectLst/>
                        </a:rPr>
                        <a:t>.)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 </a:t>
                      </a:r>
                      <a:r>
                        <a:rPr lang="ru-RU" sz="1000" dirty="0"/>
                        <a:t>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  <a:p>
                      <a:pPr algn="ctr"/>
                      <a:r>
                        <a:rPr lang="ru-RU" sz="1000" dirty="0"/>
                        <a:t>(оценка)</a:t>
                      </a:r>
                    </a:p>
                  </a:txBody>
                  <a:tcPr marL="91447" marR="91447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2023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2024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2025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37" marB="4573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190 602,4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9" marB="4572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244,9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351,7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359,4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Уровень удовлетворенности населения качеством предоставления муниципальных услуг в сфере культуры,</a:t>
                      </a:r>
                      <a:r>
                        <a:rPr lang="ru-RU" sz="1050" u="none" strike="noStrike" baseline="0" dirty="0">
                          <a:effectLst/>
                        </a:rPr>
                        <a:t> 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63" marR="7463" marT="746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–</a:t>
                      </a:r>
                      <a:endParaRPr lang="ru-RU" sz="10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96,0</a:t>
                      </a:r>
                      <a:endParaRPr lang="ru-RU" sz="10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96,5</a:t>
                      </a:r>
                      <a:endParaRPr lang="ru-RU" sz="10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97,1</a:t>
                      </a:r>
                      <a:endParaRPr lang="ru-RU" sz="10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97,5</a:t>
                      </a:r>
                      <a:endParaRPr lang="ru-RU" sz="10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4" y="1916832"/>
            <a:ext cx="3394353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6773" y="105663"/>
            <a:ext cx="8670454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«Информатизация Администрации муниципального образования «Город Майкоп»</a:t>
            </a:r>
          </a:p>
          <a:p>
            <a:pPr algn="ctr">
              <a:defRPr/>
            </a:pPr>
            <a:endParaRPr lang="ru-RU" sz="1000" i="1" dirty="0">
              <a:ln w="12700">
                <a:solidFill>
                  <a:srgbClr val="00B0F0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32220" y="1324504"/>
            <a:ext cx="5323123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>
              <a:defRPr/>
            </a:pPr>
            <a:r>
              <a:rPr lang="ru-RU" sz="1100" dirty="0">
                <a:solidFill>
                  <a:schemeClr val="bg1"/>
                </a:solidFill>
              </a:rPr>
              <a:t>Совершенствование организационных, технических и технологических условий организации деятельности Администрации муниципального образования </a:t>
            </a:r>
            <a:r>
              <a:rPr lang="ru-RU" sz="1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«</a:t>
            </a:r>
            <a:r>
              <a:rPr lang="ru-RU" sz="1100" dirty="0" smtClean="0">
                <a:solidFill>
                  <a:schemeClr val="bg1"/>
                </a:solidFill>
              </a:rPr>
              <a:t>Город</a:t>
            </a:r>
            <a:r>
              <a:rPr lang="ru-RU" sz="1100" dirty="0">
                <a:solidFill>
                  <a:schemeClr val="bg1"/>
                </a:solidFill>
              </a:rPr>
              <a:t> </a:t>
            </a:r>
            <a:r>
              <a:rPr lang="ru-RU" sz="1100" dirty="0" smtClean="0">
                <a:solidFill>
                  <a:schemeClr val="bg1"/>
                </a:solidFill>
              </a:rPr>
              <a:t>Майкоп</a:t>
            </a:r>
            <a:r>
              <a:rPr lang="ru-RU" sz="1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»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для повышения качества и эффективности реализации </a:t>
            </a:r>
            <a:r>
              <a:rPr lang="ru-RU" sz="1100" dirty="0" err="1">
                <a:solidFill>
                  <a:schemeClr val="bg1"/>
                </a:solidFill>
              </a:rPr>
              <a:t>ее</a:t>
            </a:r>
            <a:r>
              <a:rPr lang="ru-RU" sz="1100" dirty="0">
                <a:solidFill>
                  <a:schemeClr val="bg1"/>
                </a:solidFill>
              </a:rPr>
              <a:t> системной инфраструктуры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65260" y="2708920"/>
            <a:ext cx="52900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1000" b="1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t">
              <a:defRPr/>
            </a:pPr>
            <a:r>
              <a:rPr lang="ru-RU" sz="1100" dirty="0">
                <a:solidFill>
                  <a:schemeClr val="bg1"/>
                </a:solidFill>
              </a:rPr>
              <a:t>Формирование современной информационно-технологической инфраструктуры Администрации муниципального образования </a:t>
            </a:r>
            <a:r>
              <a:rPr lang="ru-RU" sz="1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«</a:t>
            </a:r>
            <a:r>
              <a:rPr lang="ru-RU" sz="1100" dirty="0" smtClean="0">
                <a:solidFill>
                  <a:schemeClr val="bg1"/>
                </a:solidFill>
              </a:rPr>
              <a:t>Город Майкоп</a:t>
            </a:r>
            <a:r>
              <a:rPr lang="ru-RU" sz="1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»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и обеспечение </a:t>
            </a:r>
            <a:r>
              <a:rPr lang="ru-RU" sz="1100" dirty="0" err="1">
                <a:solidFill>
                  <a:schemeClr val="bg1"/>
                </a:solidFill>
              </a:rPr>
              <a:t>ее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100" dirty="0" err="1">
                <a:solidFill>
                  <a:schemeClr val="bg1"/>
                </a:solidFill>
              </a:rPr>
              <a:t>надежного</a:t>
            </a:r>
            <a:r>
              <a:rPr lang="ru-RU" sz="1100" dirty="0">
                <a:solidFill>
                  <a:schemeClr val="bg1"/>
                </a:solidFill>
              </a:rPr>
              <a:t> функционирования</a:t>
            </a:r>
            <a:endParaRPr lang="ru-RU" sz="11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99853"/>
              </p:ext>
            </p:extLst>
          </p:nvPr>
        </p:nvGraphicFramePr>
        <p:xfrm>
          <a:off x="337468" y="4365104"/>
          <a:ext cx="8469064" cy="163549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4860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65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65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65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65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65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5992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Объем финансирования муниципальной программы (тыс</a:t>
                      </a:r>
                      <a:r>
                        <a:rPr lang="ru-RU" sz="1050" dirty="0" smtClean="0"/>
                        <a:t>. руб</a:t>
                      </a:r>
                      <a:r>
                        <a:rPr lang="ru-RU" sz="1050" dirty="0"/>
                        <a:t>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72" marB="456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2021 г.</a:t>
                      </a:r>
                    </a:p>
                    <a:p>
                      <a:pPr algn="ctr"/>
                      <a:r>
                        <a:rPr lang="ru-RU" sz="1050" dirty="0" smtClean="0"/>
                        <a:t>(</a:t>
                      </a:r>
                      <a:r>
                        <a:rPr lang="ru-RU" sz="1050" dirty="0"/>
                        <a:t>факт)</a:t>
                      </a:r>
                      <a:endParaRPr lang="ru-RU" sz="105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2022 г.</a:t>
                      </a:r>
                      <a:endParaRPr lang="ru-RU" sz="1050" dirty="0"/>
                    </a:p>
                    <a:p>
                      <a:pPr algn="ctr"/>
                      <a:r>
                        <a:rPr lang="ru-RU" sz="1050" dirty="0"/>
                        <a:t>(оценка)</a:t>
                      </a: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2023 г. (прогноз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2024 г. (прогноз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2025 г. (прогноз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05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</a:t>
                      </a:r>
                      <a:endParaRPr kumimoji="0" lang="ru-RU" sz="105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4 963,3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5 259,1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3 688,1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1 817,8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8" marB="45718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00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79" marB="4567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Количество внешних сервисов, используемых для обеспечения функций органов местного самоуправления, в том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числе типовых функций, ед.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10800"/>
            <a:ext cx="2904321" cy="2178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9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3" y="44624"/>
            <a:ext cx="8784976" cy="160043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общественного пассажирского транспорта в муниципальном образовании «Город Майкоп»</a:t>
            </a:r>
          </a:p>
          <a:p>
            <a:pPr algn="ctr"/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23415" y="1796623"/>
            <a:ext cx="4795942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dirty="0" smtClean="0">
                <a:solidFill>
                  <a:schemeClr val="bg1"/>
                </a:solidFill>
                <a:cs typeface="Arial" panose="020B0604020202020204" pitchFamily="34" charset="0"/>
              </a:rPr>
              <a:t>Развитие </a:t>
            </a:r>
            <a:r>
              <a:rPr lang="ru-RU" sz="1100" dirty="0">
                <a:solidFill>
                  <a:schemeClr val="bg1"/>
                </a:solidFill>
                <a:cs typeface="Arial" panose="020B0604020202020204" pitchFamily="34" charset="0"/>
              </a:rPr>
              <a:t>устойчиво функционирующей, экономически эффективной, привлекательной и доступной для всех слоев населения системы городского пассажирского транспорта на территории муниципального образования «Город Майкоп</a:t>
            </a:r>
            <a:r>
              <a:rPr lang="ru-RU" sz="1100" dirty="0" smtClean="0">
                <a:solidFill>
                  <a:schemeClr val="bg1"/>
                </a:solidFill>
                <a:cs typeface="Arial" panose="020B0604020202020204" pitchFamily="34" charset="0"/>
              </a:rPr>
              <a:t>».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7943" y="2996952"/>
            <a:ext cx="493884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t">
              <a:spcAft>
                <a:spcPts val="300"/>
              </a:spcAft>
            </a:pPr>
            <a:r>
              <a:rPr lang="ru-RU" sz="1050" dirty="0" smtClean="0">
                <a:solidFill>
                  <a:schemeClr val="bg1"/>
                </a:solidFill>
                <a:cs typeface="Arial" panose="020B0604020202020204" pitchFamily="34" charset="0"/>
              </a:rPr>
              <a:t>1. </a:t>
            </a:r>
            <a:r>
              <a:rPr lang="ru-RU" sz="1050" dirty="0">
                <a:solidFill>
                  <a:schemeClr val="bg1"/>
                </a:solidFill>
                <a:cs typeface="Arial" panose="020B0604020202020204" pitchFamily="34" charset="0"/>
              </a:rPr>
              <a:t>Совершенствование маршрутной сети городского общественного транспорта.</a:t>
            </a:r>
          </a:p>
          <a:p>
            <a:pPr algn="just" fontAlgn="t">
              <a:spcAft>
                <a:spcPts val="300"/>
              </a:spcAft>
            </a:pPr>
            <a:r>
              <a:rPr lang="ru-RU" sz="1050" dirty="0">
                <a:solidFill>
                  <a:schemeClr val="bg1"/>
                </a:solidFill>
                <a:cs typeface="Arial" panose="020B0604020202020204" pitchFamily="34" charset="0"/>
              </a:rPr>
              <a:t>2. Модернизация и обновление парка городского общественного транспорта.</a:t>
            </a:r>
          </a:p>
          <a:p>
            <a:pPr algn="just" fontAlgn="t">
              <a:spcAft>
                <a:spcPts val="300"/>
              </a:spcAft>
            </a:pPr>
            <a:r>
              <a:rPr lang="ru-RU" sz="1050" dirty="0">
                <a:solidFill>
                  <a:schemeClr val="bg1"/>
                </a:solidFill>
                <a:cs typeface="Arial" panose="020B0604020202020204" pitchFamily="34" charset="0"/>
              </a:rPr>
              <a:t>3. Повышение комфорта и безопасности городского общественного транспорта.</a:t>
            </a:r>
          </a:p>
          <a:p>
            <a:pPr algn="just" fontAlgn="t"/>
            <a:endParaRPr lang="ru-RU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408395"/>
              </p:ext>
            </p:extLst>
          </p:nvPr>
        </p:nvGraphicFramePr>
        <p:xfrm>
          <a:off x="243121" y="4149080"/>
          <a:ext cx="8657758" cy="238553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52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85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/>
                <a:gridCol w="801113"/>
                <a:gridCol w="80842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26705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Объем финансирования муниципальной программы (тыс</a:t>
                      </a:r>
                      <a:r>
                        <a:rPr lang="ru-RU" sz="1000" dirty="0" smtClean="0"/>
                        <a:t>. руб</a:t>
                      </a:r>
                      <a:r>
                        <a:rPr lang="ru-RU" sz="1000" dirty="0"/>
                        <a:t>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2021 г. (факт)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2022 г.</a:t>
                      </a:r>
                      <a:endParaRPr lang="ru-RU" sz="1050" dirty="0"/>
                    </a:p>
                    <a:p>
                      <a:pPr algn="ctr"/>
                      <a:r>
                        <a:rPr lang="ru-RU" sz="1050" dirty="0"/>
                        <a:t>(оценка)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2023 г. (прогноз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2024 г. (прогноз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2025 г. (прогноз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4" marB="4571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0636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06" marB="45706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43 396,2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6" marB="45706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47 907,4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47 907,4</a:t>
                      </a:r>
                      <a:endParaRPr kumimoji="0" lang="ru-RU" sz="1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06" marB="4570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47 907,4</a:t>
                      </a:r>
                      <a:endParaRPr kumimoji="0" lang="ru-RU" sz="1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06" marB="45706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791">
                <a:tc gridSpan="6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Целевые показатели реализации муниципальной программы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4" marR="91444" marT="45696" marB="4569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063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Количество пассажиров, воспользовавшихся правом льготного проезда на городском наземном электрическом транспорте, чел.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721 682</a:t>
                      </a:r>
                      <a:endParaRPr lang="ru-RU" sz="10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730 800</a:t>
                      </a:r>
                      <a:endParaRPr lang="ru-RU" sz="10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739</a:t>
                      </a:r>
                      <a:r>
                        <a:rPr lang="ru-RU" sz="1000" baseline="0" dirty="0" smtClean="0"/>
                        <a:t> 560</a:t>
                      </a:r>
                      <a:endParaRPr lang="ru-RU" sz="10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748 088</a:t>
                      </a:r>
                      <a:endParaRPr lang="ru-RU" sz="1000" dirty="0"/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52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>
                          <a:effectLst/>
                        </a:rPr>
                        <a:t>Выполнение расписания движения городского  наземного электрического транспорта,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95</a:t>
                      </a:r>
                      <a:endParaRPr lang="ru-RU" sz="10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95,5</a:t>
                      </a:r>
                      <a:endParaRPr lang="ru-RU" sz="10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96</a:t>
                      </a:r>
                      <a:endParaRPr lang="ru-RU" sz="10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96,5</a:t>
                      </a:r>
                      <a:endParaRPr lang="ru-RU" sz="1000" dirty="0"/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924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Количество введенных в эксплуатацию новых троллейбусов, в том числе приспособленных для перевозки маломобильных групп населения (нарастающим итогом), ед.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</a:t>
                      </a:r>
                      <a:endParaRPr lang="ru-RU" sz="10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</a:t>
                      </a:r>
                      <a:endParaRPr lang="ru-RU" sz="10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15</a:t>
                      </a:r>
                      <a:endParaRPr lang="ru-RU" sz="10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17</a:t>
                      </a:r>
                      <a:endParaRPr lang="ru-RU" sz="1000" dirty="0"/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924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Прирост проверок по обследованию наземного эклектического транспорта на соблюдение правил перевозки пассажиров (нарастающим итогом), </a:t>
                      </a:r>
                      <a:r>
                        <a:rPr lang="ru-RU" sz="800" u="none" strike="noStrike" dirty="0" smtClean="0">
                          <a:effectLst/>
                        </a:rPr>
                        <a:t>ед.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</a:t>
                      </a:r>
                      <a:endParaRPr lang="ru-RU" sz="10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7</a:t>
                      </a:r>
                      <a:endParaRPr lang="ru-RU" sz="10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</a:t>
                      </a:r>
                      <a:endParaRPr lang="ru-RU" sz="1000" dirty="0"/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69" y="2279451"/>
            <a:ext cx="3799650" cy="1141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68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773" y="156533"/>
            <a:ext cx="8670454" cy="14003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«Экономическое развитие и формирование инвестиционной привлекательности муниципального образования «Город Майкоп»</a:t>
            </a:r>
          </a:p>
          <a:p>
            <a:pPr algn="ctr">
              <a:defRPr/>
            </a:pPr>
            <a:endParaRPr lang="ru-RU" sz="1500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3779912" y="1587522"/>
            <a:ext cx="512731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Цель: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100" dirty="0" smtClean="0">
                <a:solidFill>
                  <a:schemeClr val="bg1"/>
                </a:solidFill>
                <a:latin typeface="+mn-lt"/>
              </a:rPr>
              <a:t>Обеспечение </a:t>
            </a:r>
            <a:r>
              <a:rPr lang="ru-RU" altLang="ru-RU" sz="1100" dirty="0">
                <a:solidFill>
                  <a:schemeClr val="bg1"/>
                </a:solidFill>
                <a:latin typeface="+mn-lt"/>
              </a:rPr>
              <a:t>устойчивого экономического развития муниципального образования «Город Майкоп</a:t>
            </a:r>
            <a:r>
              <a:rPr lang="ru-RU" altLang="ru-RU" sz="1100" dirty="0" smtClean="0">
                <a:solidFill>
                  <a:schemeClr val="bg1"/>
                </a:solidFill>
                <a:latin typeface="+mn-lt"/>
              </a:rPr>
              <a:t>».</a:t>
            </a:r>
            <a:endParaRPr lang="ru-RU" altLang="ru-RU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3779912" y="2492896"/>
            <a:ext cx="5111688" cy="133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Задачи:</a:t>
            </a:r>
          </a:p>
          <a:p>
            <a:pPr algn="just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ru-RU" altLang="ru-RU" sz="1100" dirty="0">
                <a:solidFill>
                  <a:schemeClr val="bg1"/>
                </a:solidFill>
                <a:latin typeface="+mn-lt"/>
              </a:rPr>
              <a:t>1. Создание условий для привлечения инвестиций в экономику, развития промышленного производства и обеспечения кадрового потенциала.</a:t>
            </a:r>
          </a:p>
          <a:p>
            <a:pPr algn="just" fontAlgn="t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ru-RU" altLang="ru-RU" sz="1100" dirty="0">
                <a:solidFill>
                  <a:schemeClr val="bg1"/>
                </a:solidFill>
                <a:latin typeface="+mn-lt"/>
              </a:rPr>
              <a:t>2. Создание благоприятных условий для развития малого и среднего предпринимательства, потребительского рынка, способствующих увеличению их вклада в социально-экономическое развитие.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164511"/>
              </p:ext>
            </p:extLst>
          </p:nvPr>
        </p:nvGraphicFramePr>
        <p:xfrm>
          <a:off x="262056" y="3933056"/>
          <a:ext cx="8619888" cy="2520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539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3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31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31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31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31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97038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Объем финансирования муниципальной программы (тыс</a:t>
                      </a:r>
                      <a:r>
                        <a:rPr lang="ru-RU" sz="1050" dirty="0" smtClean="0"/>
                        <a:t>. руб</a:t>
                      </a:r>
                      <a:r>
                        <a:rPr lang="ru-RU" sz="1050" dirty="0"/>
                        <a:t>.)</a:t>
                      </a:r>
                      <a:endParaRPr lang="ru-RU"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69" marB="456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(факт)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</a:t>
                      </a:r>
                      <a:r>
                        <a:rPr lang="ru-RU" sz="1100" baseline="0" dirty="0" smtClean="0"/>
                        <a:t> г.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г.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9" marB="4570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689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1" marB="45701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905,2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4" marR="91444" marT="45701" marB="45701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905,2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4" marR="91444" marT="45701" marB="45701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580,0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4" marR="91444" marT="45701" marB="45701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905,2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4" marR="91444" marT="45701" marB="4570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933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76" marB="4567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5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Объем инвестиций в основной капитал (по крупным и средним предприятиям) в расчете на 1 жителя, тыс. рублей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54,9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59,5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64,4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71,2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5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Объем отгруженных товаров собственного производства, выполненных работ и услуг по полному кругу </a:t>
                      </a:r>
                      <a:r>
                        <a:rPr lang="ru-RU" sz="900" u="none" strike="noStrike" dirty="0" smtClean="0">
                          <a:effectLst/>
                        </a:rPr>
                        <a:t> предприятий</a:t>
                      </a:r>
                      <a:r>
                        <a:rPr lang="ru-RU" sz="900" u="none" strike="noStrike" dirty="0">
                          <a:effectLst/>
                        </a:rPr>
                        <a:t>,</a:t>
                      </a:r>
                      <a:r>
                        <a:rPr lang="ru-RU" sz="900" u="none" strike="noStrike" baseline="0" dirty="0">
                          <a:effectLst/>
                        </a:rPr>
                        <a:t> млн. рублей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23 368,1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25 126,9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26 499,8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27 599,8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5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Среднемесячная номинальная начисленная заработная плата работников крупных и средних предприятий,</a:t>
                      </a:r>
                      <a:r>
                        <a:rPr lang="ru-RU" sz="900" u="none" strike="noStrike" baseline="0" dirty="0">
                          <a:effectLst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</a:rPr>
                        <a:t>рублей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39 856,4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42 005,8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44 367,0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46 807,2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50" y="2132856"/>
            <a:ext cx="3384376" cy="11925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662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16632"/>
            <a:ext cx="9142216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хозяйства и регулирование рынков сельскохозяйственной продукции, сырья и продовольствия в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муниципальном образовании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«Город Майкоп»</a:t>
            </a:r>
          </a:p>
          <a:p>
            <a:pPr algn="ctr">
              <a:defRPr/>
            </a:pPr>
            <a:endParaRPr 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реализации: 20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– 202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годы</a:t>
            </a: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4143372" y="1357298"/>
            <a:ext cx="4684278" cy="93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Цель</a:t>
            </a:r>
            <a:r>
              <a:rPr lang="ru-RU" altLang="ru-RU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ru-RU" altLang="ru-RU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>
              <a:spcBef>
                <a:spcPct val="0"/>
              </a:spcBef>
              <a:buNone/>
            </a:pPr>
            <a:r>
              <a:rPr lang="ru-RU" altLang="ru-RU" sz="1050" dirty="0">
                <a:solidFill>
                  <a:schemeClr val="bg1"/>
                </a:solidFill>
                <a:latin typeface="+mn-lt"/>
              </a:rPr>
              <a:t>Обеспечение устойчивого роста объема сельскохозяйственной продукции, производимой на территории муниципального образования «Город Майкоп», а также повышение конкурентоспособности данной продукции</a:t>
            </a:r>
          </a:p>
        </p:txBody>
      </p:sp>
      <p:sp>
        <p:nvSpPr>
          <p:cNvPr id="11" name="TextBox 13"/>
          <p:cNvSpPr txBox="1"/>
          <p:nvPr/>
        </p:nvSpPr>
        <p:spPr>
          <a:xfrm>
            <a:off x="4143372" y="2428868"/>
            <a:ext cx="4684279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algn="just" fontAlgn="t"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1. Популяризация </a:t>
            </a:r>
            <a:r>
              <a:rPr lang="ru-RU" sz="1000" dirty="0">
                <a:solidFill>
                  <a:schemeClr val="bg1"/>
                </a:solidFill>
              </a:rPr>
              <a:t>сельскохозяйственного производства и развитие малых форм хозяйствования на селе. </a:t>
            </a:r>
          </a:p>
          <a:p>
            <a:pPr algn="just" fontAlgn="t"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2. Создание </a:t>
            </a:r>
            <a:r>
              <a:rPr lang="ru-RU" sz="1000" dirty="0">
                <a:solidFill>
                  <a:schemeClr val="bg1"/>
                </a:solidFill>
              </a:rPr>
              <a:t>условий для развития сельскохозяйственного </a:t>
            </a:r>
            <a:r>
              <a:rPr lang="ru-RU" sz="1000" dirty="0" smtClean="0">
                <a:solidFill>
                  <a:schemeClr val="bg1"/>
                </a:solidFill>
              </a:rPr>
              <a:t>производства</a:t>
            </a:r>
            <a:r>
              <a:rPr lang="ru-RU" sz="900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525394"/>
              </p:ext>
            </p:extLst>
          </p:nvPr>
        </p:nvGraphicFramePr>
        <p:xfrm>
          <a:off x="264319" y="3356992"/>
          <a:ext cx="8615363" cy="334450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270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4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4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10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06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98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1535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Объем финансирования муниципальной программы (тыс</a:t>
                      </a:r>
                      <a:r>
                        <a:rPr lang="ru-RU" sz="1100" dirty="0" smtClean="0"/>
                        <a:t>. руб</a:t>
                      </a:r>
                      <a:r>
                        <a:rPr lang="ru-RU" sz="1100" dirty="0"/>
                        <a:t>.)</a:t>
                      </a:r>
                      <a:endParaRPr lang="ru-RU" sz="110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 г. (факт</a:t>
                      </a:r>
                      <a:r>
                        <a:rPr lang="ru-RU" sz="1000" dirty="0"/>
                        <a:t>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 г.</a:t>
                      </a:r>
                      <a:endParaRPr lang="ru-RU" sz="1000" dirty="0"/>
                    </a:p>
                    <a:p>
                      <a:pPr algn="ctr"/>
                      <a:r>
                        <a:rPr lang="ru-RU" sz="1000" dirty="0"/>
                        <a:t>(оценка</a:t>
                      </a:r>
                      <a:r>
                        <a:rPr lang="ru-RU" sz="1000" dirty="0" smtClean="0"/>
                        <a:t>)</a:t>
                      </a:r>
                      <a:endParaRPr lang="ru-RU" sz="1000" dirty="0"/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2023 г.</a:t>
                      </a:r>
                    </a:p>
                    <a:p>
                      <a:pPr algn="ctr"/>
                      <a:r>
                        <a:rPr lang="ru-RU" sz="1000" dirty="0" smtClean="0"/>
                        <a:t>(прогноз</a:t>
                      </a:r>
                      <a:r>
                        <a:rPr lang="ru-RU" sz="1000" dirty="0"/>
                        <a:t>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2024 г.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2025 г. (прогноз</a:t>
                      </a:r>
                      <a:r>
                        <a:rPr lang="ru-RU" sz="1000" dirty="0"/>
                        <a:t>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974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4 080,8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4 236,9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4 436,4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4 588,2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99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Увеличение объемов валового сбора зерновых и зернобобовых культур в хозяйствах всех категорий по отношению к предыдущему году,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–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103,7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103,9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104,1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104,3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Увеличение объемов валового сбора масличных культур в хозяйствах всех категорий по отношению к предыдущему году,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–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103,9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104,3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Увеличение объемов валового сбора овощей в хозяйствах всех категорий по отношению к предыдущему году,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–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103,9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104,3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Увеличение </a:t>
                      </a:r>
                      <a:r>
                        <a:rPr lang="ru-RU" sz="900" u="none" strike="noStrike" dirty="0" err="1">
                          <a:effectLst/>
                        </a:rPr>
                        <a:t>объемов</a:t>
                      </a:r>
                      <a:r>
                        <a:rPr lang="ru-RU" sz="900" u="none" strike="noStrike" dirty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производства </a:t>
                      </a:r>
                      <a:r>
                        <a:rPr lang="ru-RU" sz="900" u="none" strike="noStrike" dirty="0">
                          <a:effectLst/>
                        </a:rPr>
                        <a:t>скота и птицы на убой (в живом весе) в хозяйствах всех категорий по отношению к предыдущему году,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–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103,9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104,3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Увеличение объемов производства молока в хозяйствах всех категорий по отношению к предыдущему году,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–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103,9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104,3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Увеличение объемов производства яиц в хозяйствах всех категорий по отношению к предыдущему году,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–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103,9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104,3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1" b="99805" l="10000" r="90000">
                        <a14:foregroundMark x1="42609" y1="9375" x2="44565" y2="17969"/>
                        <a14:foregroundMark x1="56739" y1="5664" x2="55761" y2="12891"/>
                        <a14:foregroundMark x1="32717" y1="21094" x2="32717" y2="27148"/>
                        <a14:foregroundMark x1="48370" y1="36523" x2="49130" y2="47070"/>
                        <a14:foregroundMark x1="52935" y1="52148" x2="52391" y2="54883"/>
                        <a14:foregroundMark x1="56957" y1="85742" x2="52391" y2="83398"/>
                        <a14:foregroundMark x1="42283" y1="85742" x2="43043" y2="77148"/>
                        <a14:foregroundMark x1="77500" y1="48047" x2="77500" y2="53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33" y="1286183"/>
            <a:ext cx="3586852" cy="199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5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39231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 Black" pitchFamily="34" charset="0"/>
                <a:ea typeface="+mj-ea"/>
                <a:cs typeface="Times New Roman" pitchFamily="18" charset="0"/>
              </a:rPr>
              <a:t>Этапы бюджетного процесса в муниципальном образовании «Город Майкоп»</a:t>
            </a:r>
          </a:p>
        </p:txBody>
      </p:sp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632974829"/>
              </p:ext>
            </p:extLst>
          </p:nvPr>
        </p:nvGraphicFramePr>
        <p:xfrm>
          <a:off x="539552" y="1124744"/>
          <a:ext cx="806489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360812" y="3356992"/>
            <a:ext cx="231234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МУНИЦИПАЛЬНЫЙ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БЮДЖЕТ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9088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6132" y="185108"/>
            <a:ext cx="8670454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«Улучшение жилищных условий граждан, проживающих в муниципальном образовании «Город Майкоп» </a:t>
            </a:r>
          </a:p>
          <a:p>
            <a:pPr algn="ctr">
              <a:defRPr/>
            </a:pPr>
            <a:endParaRPr lang="ru-RU" sz="1000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2439" y="1628800"/>
            <a:ext cx="46341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Цель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ct val="0"/>
              </a:spcBef>
              <a:defRPr/>
            </a:pPr>
            <a:r>
              <a:rPr lang="ru-RU" sz="1050" dirty="0">
                <a:solidFill>
                  <a:schemeClr val="bg1"/>
                </a:solidFill>
                <a:cs typeface="Arial" charset="0"/>
              </a:rPr>
              <a:t>Обеспечение реализации комплекса мероприятий, направленных на улучшение жилищных условий </a:t>
            </a:r>
            <a:r>
              <a:rPr lang="ru-RU" sz="1050" dirty="0" smtClean="0">
                <a:solidFill>
                  <a:schemeClr val="bg1"/>
                </a:solidFill>
                <a:cs typeface="Arial" charset="0"/>
              </a:rPr>
              <a:t>граждан.</a:t>
            </a:r>
            <a:endParaRPr lang="ru-RU" sz="105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9264" y="2708920"/>
            <a:ext cx="463732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t">
              <a:spcBef>
                <a:spcPct val="0"/>
              </a:spcBef>
              <a:spcAft>
                <a:spcPts val="300"/>
              </a:spcAft>
              <a:defRPr/>
            </a:pPr>
            <a:r>
              <a:rPr lang="ru-RU" sz="1050" dirty="0">
                <a:solidFill>
                  <a:schemeClr val="bg1"/>
                </a:solidFill>
                <a:cs typeface="Arial" charset="0"/>
              </a:rPr>
              <a:t>1. Повышение уровня обеспеченности жильем отдельных категорий граждан.</a:t>
            </a:r>
          </a:p>
          <a:p>
            <a:pPr algn="just" fontAlgn="t">
              <a:spcBef>
                <a:spcPct val="0"/>
              </a:spcBef>
              <a:spcAft>
                <a:spcPts val="300"/>
              </a:spcAft>
              <a:defRPr/>
            </a:pPr>
            <a:r>
              <a:rPr lang="ru-RU" sz="1050" dirty="0">
                <a:solidFill>
                  <a:schemeClr val="bg1"/>
                </a:solidFill>
                <a:cs typeface="Arial" charset="0"/>
              </a:rPr>
              <a:t>2. Обеспечение безопасных жилищных условий гражданам, проживающим в муниципальном образовании «Город Майкоп».</a:t>
            </a:r>
          </a:p>
          <a:p>
            <a:pPr algn="just" fontAlgn="t">
              <a:spcBef>
                <a:spcPct val="0"/>
              </a:spcBef>
              <a:defRPr/>
            </a:pPr>
            <a:endParaRPr lang="ru-RU" sz="1050" dirty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18663"/>
              </p:ext>
            </p:extLst>
          </p:nvPr>
        </p:nvGraphicFramePr>
        <p:xfrm>
          <a:off x="287338" y="4365104"/>
          <a:ext cx="8569325" cy="170528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52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6722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Объем финансирования муниципальной программы (тыс</a:t>
                      </a:r>
                      <a:r>
                        <a:rPr lang="ru-RU" sz="1050" dirty="0" smtClean="0"/>
                        <a:t>. руб</a:t>
                      </a:r>
                      <a:r>
                        <a:rPr lang="ru-RU" sz="1050" dirty="0"/>
                        <a:t>.)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45" marB="45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2021</a:t>
                      </a:r>
                      <a:r>
                        <a:rPr lang="ru-RU" sz="1050" baseline="0" dirty="0" smtClean="0"/>
                        <a:t> г. </a:t>
                      </a:r>
                      <a:r>
                        <a:rPr lang="ru-RU" sz="1050" dirty="0" smtClean="0"/>
                        <a:t>(факт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2022 г.</a:t>
                      </a:r>
                      <a:endParaRPr lang="ru-RU" sz="1050" dirty="0"/>
                    </a:p>
                    <a:p>
                      <a:pPr algn="ctr"/>
                      <a:r>
                        <a:rPr lang="ru-RU" sz="1050" dirty="0"/>
                        <a:t>(оценка)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2023 г. (прогноз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2024 г. (прогноз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2025 г. (прогноз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2" marB="4572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566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–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106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304,1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151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623,3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96 681,3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116 259,5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4" marB="45714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445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45" marB="4574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253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Число граждан (семей), улучшивших </a:t>
                      </a:r>
                      <a:r>
                        <a:rPr lang="ru-RU" sz="900" u="none" strike="noStrike" dirty="0" smtClean="0">
                          <a:effectLst/>
                        </a:rPr>
                        <a:t>жилищные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условия </a:t>
                      </a:r>
                      <a:r>
                        <a:rPr lang="ru-RU" sz="900" u="none" strike="noStrike" dirty="0">
                          <a:effectLst/>
                        </a:rPr>
                        <a:t>в отчетном году,</a:t>
                      </a:r>
                      <a:r>
                        <a:rPr lang="ru-RU" sz="900" u="none" strike="noStrike" baseline="0" dirty="0">
                          <a:effectLst/>
                        </a:rPr>
                        <a:t> чел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–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71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81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91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91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12" y="2227208"/>
            <a:ext cx="3902217" cy="148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6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756" y="116632"/>
            <a:ext cx="896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территориального общественного самоуправления в муниципальном образовании «Город Майкоп»</a:t>
            </a:r>
          </a:p>
          <a:p>
            <a:pPr algn="ctr"/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103899"/>
              </p:ext>
            </p:extLst>
          </p:nvPr>
        </p:nvGraphicFramePr>
        <p:xfrm>
          <a:off x="287523" y="4169890"/>
          <a:ext cx="8568953" cy="180382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5269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3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3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3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83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83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5253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Объем финансирования муниципальной программы (тыс</a:t>
                      </a:r>
                      <a:r>
                        <a:rPr lang="ru-RU" sz="1050" dirty="0" smtClean="0"/>
                        <a:t>. руб</a:t>
                      </a:r>
                      <a:r>
                        <a:rPr lang="ru-RU" sz="1050" dirty="0"/>
                        <a:t>.)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 г.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(факт</a:t>
                      </a:r>
                      <a:r>
                        <a:rPr lang="ru-RU" sz="1000" dirty="0"/>
                        <a:t>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</a:t>
                      </a:r>
                      <a:r>
                        <a:rPr lang="ru-RU" sz="1000" baseline="0" dirty="0" smtClean="0"/>
                        <a:t> г. (оценка</a:t>
                      </a:r>
                      <a:r>
                        <a:rPr lang="ru-RU" sz="1000" baseline="0" dirty="0"/>
                        <a:t>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2023 г</a:t>
                      </a:r>
                      <a:r>
                        <a:rPr lang="ru-RU" sz="1000" dirty="0"/>
                        <a:t>. 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2024 г</a:t>
                      </a:r>
                      <a:r>
                        <a:rPr lang="ru-RU" sz="1000" dirty="0"/>
                        <a:t>. 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2025 г</a:t>
                      </a:r>
                      <a:r>
                        <a:rPr lang="ru-RU" sz="1000" dirty="0"/>
                        <a:t>. 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644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33 718,4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36 322,6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36 322,6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36 322,6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927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Доля граждан, проживающих в муниципальном образовании «Город Майкоп», охваченных деятельностью ТОС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kumimoji="0"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12,4</a:t>
                      </a:r>
                      <a:endParaRPr kumimoji="0"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12,8</a:t>
                      </a:r>
                      <a:endParaRPr kumimoji="0"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13,2</a:t>
                      </a:r>
                      <a:endParaRPr kumimoji="0"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13,6</a:t>
                      </a:r>
                      <a:endParaRPr kumimoji="0"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66991" y="1495486"/>
            <a:ext cx="5063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Цель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endParaRPr lang="ru-RU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050" dirty="0">
                <a:solidFill>
                  <a:schemeClr val="bg1"/>
                </a:solidFill>
                <a:cs typeface="Arial" charset="0"/>
              </a:rPr>
              <a:t>Повышение качества и уровня взаимодействия органов местного самоуправления с населением муниципального образования «Город Майкоп» через органы </a:t>
            </a:r>
            <a:r>
              <a:rPr lang="ru-RU" sz="1050" dirty="0" smtClean="0">
                <a:solidFill>
                  <a:schemeClr val="bg1"/>
                </a:solidFill>
                <a:cs typeface="Arial" charset="0"/>
              </a:rPr>
              <a:t>ТОС. </a:t>
            </a:r>
            <a:endParaRPr lang="ru-RU" sz="105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6184" y="2492896"/>
            <a:ext cx="516530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Задачи:</a:t>
            </a:r>
          </a:p>
          <a:p>
            <a:pPr algn="just" fontAlgn="t"/>
            <a:r>
              <a:rPr lang="ru-RU" sz="1050" dirty="0">
                <a:solidFill>
                  <a:schemeClr val="bg1"/>
                </a:solidFill>
                <a:cs typeface="Arial" charset="0"/>
              </a:rPr>
              <a:t>Развитие и совершенствование системы ТОС в муниципальном образовании «Город Майкоп» как формы организации граждан по месту жительства для самостоятельного осуществления собственных инициатив по вопросам местного значения и эффективного взаимодействия с органами местного самоуправления.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C9075F9-2C27-4A0E-9A87-93BF67F8CC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18" y="1524747"/>
            <a:ext cx="3463635" cy="21070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552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29290" y="1322869"/>
            <a:ext cx="5064125" cy="60785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Цель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ru-RU" sz="5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и осуществление мероприятий по работе с </a:t>
            </a:r>
            <a:r>
              <a:rPr lang="ru-RU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молодежью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07932" y="2060848"/>
            <a:ext cx="5012539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Задачи:</a:t>
            </a:r>
            <a:endParaRPr lang="ru-RU" sz="500" b="1" dirty="0" smtClean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t">
              <a:spcAft>
                <a:spcPts val="300"/>
              </a:spcAft>
              <a:defRPr/>
            </a:pP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 Вовлечение 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молодежи в социальную практику путем формирования целостной системы поддержки гражданских инициатив</a:t>
            </a: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t">
              <a:spcAft>
                <a:spcPts val="300"/>
              </a:spcAft>
              <a:defRPr/>
            </a:pP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Организация 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мероприятий с детьми и молодежью МКУ «МКЦ</a:t>
            </a: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 fontAlgn="t">
              <a:spcAft>
                <a:spcPts val="300"/>
              </a:spcAft>
              <a:defRPr/>
            </a:pP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Формирование 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молодежи российской идентичности и профилактика асоциального поведения, этнического и религиозно-политического экстремизма в молодежной среде.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958679"/>
              </p:ext>
            </p:extLst>
          </p:nvPr>
        </p:nvGraphicFramePr>
        <p:xfrm>
          <a:off x="275795" y="4005064"/>
          <a:ext cx="8592410" cy="181434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3430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121468646"/>
                    </a:ext>
                  </a:extLst>
                </a:gridCol>
                <a:gridCol w="1008953">
                  <a:extLst>
                    <a:ext uri="{9D8B030D-6E8A-4147-A177-3AD203B41FA5}">
                      <a16:colId xmlns:a16="http://schemas.microsoft.com/office/drawing/2014/main" xmlns="" val="1915232750"/>
                    </a:ext>
                  </a:extLst>
                </a:gridCol>
                <a:gridCol w="7912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024">
                  <a:extLst>
                    <a:ext uri="{9D8B030D-6E8A-4147-A177-3AD203B41FA5}">
                      <a16:colId xmlns:a16="http://schemas.microsoft.com/office/drawing/2014/main" xmlns="" val="2267340825"/>
                    </a:ext>
                  </a:extLst>
                </a:gridCol>
                <a:gridCol w="7146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40954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муниципальной программы (тыс</a:t>
                      </a: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руб</a:t>
                      </a: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7" marB="457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44" marB="457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44" marB="457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г. (прогноз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44" marB="45744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г.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44" marB="45744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 </a:t>
                      </a:r>
                      <a:r>
                        <a:rPr lang="ru-RU" sz="1000" dirty="0"/>
                        <a:t>(прогноз)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г.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44" marB="4574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10 305,7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6" marB="4573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10 982,5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11 389,6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10 442,7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11 700,4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930">
                <a:tc grid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Целевые показатели реализации муниципальной программы</a:t>
                      </a: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44" marB="4574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5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молодых людей от 14 до 35 лет, принимающих участие в программных мероприятиях в сфере молодежной политики, % 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6220"/>
            <a:ext cx="3384376" cy="143558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9756" y="260648"/>
            <a:ext cx="8964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«Молодежь столицы Адыгеи»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</p:spTree>
    <p:extLst>
      <p:ext uri="{BB962C8B-B14F-4D97-AF65-F5344CB8AC3E}">
        <p14:creationId xmlns:p14="http://schemas.microsoft.com/office/powerpoint/2010/main" val="126225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63888" y="1501775"/>
            <a:ext cx="48967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Цель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endParaRPr lang="ru-RU" sz="5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just">
              <a:defRPr/>
            </a:pP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системы противодействия коррупции на территории муниципального образования «Город Майкоп</a:t>
            </a: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05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2348880"/>
            <a:ext cx="5243264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Задачи:</a:t>
            </a:r>
          </a:p>
          <a:p>
            <a:pPr>
              <a:defRPr/>
            </a:pPr>
            <a:endParaRPr lang="ru-RU" sz="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 fontAlgn="t">
              <a:spcAft>
                <a:spcPts val="300"/>
              </a:spcAft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Повышение </a:t>
            </a: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профессионального уровня муниципальных служащих в вопросах противодействия коррупции, профилактика коррупционных правонарушений со стороны муниципальных служащих при осуществлении ими должностных полномочий.</a:t>
            </a:r>
          </a:p>
          <a:p>
            <a:pPr algn="just" fontAlgn="t">
              <a:spcAft>
                <a:spcPts val="300"/>
              </a:spcAft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Повышение </a:t>
            </a: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уровня доверия общества к деятельности органов местного самоуправления</a:t>
            </a: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05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6848" y="116632"/>
            <a:ext cx="8470304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«О противодействии коррупции в муниципальном образовании «Город Майкоп»</a:t>
            </a:r>
          </a:p>
          <a:p>
            <a:pPr algn="ctr">
              <a:defRPr/>
            </a:pPr>
            <a:endParaRPr lang="ru-RU" sz="105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322514"/>
              </p:ext>
            </p:extLst>
          </p:nvPr>
        </p:nvGraphicFramePr>
        <p:xfrm>
          <a:off x="269429" y="3935832"/>
          <a:ext cx="8605143" cy="232529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3691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43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65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23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07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20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02353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Объем финансирования муниципальной программы (тыс</a:t>
                      </a:r>
                      <a:r>
                        <a:rPr lang="ru-RU" sz="1050" dirty="0" smtClean="0"/>
                        <a:t>. руб</a:t>
                      </a:r>
                      <a:r>
                        <a:rPr lang="ru-RU" sz="1050" dirty="0"/>
                        <a:t>.)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5" marB="45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</a:t>
                      </a:r>
                      <a:r>
                        <a:rPr lang="ru-RU" sz="1100" baseline="0" dirty="0" smtClean="0"/>
                        <a:t> г.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2" marB="45742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723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4" marB="45734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219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42" marB="4574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Доля муниципальных служащих, впервые поступивших на муниципальную службу для замещения должностей, связанных с соблюдением антикоррупционных стандартов и включённых в Перечень*, по образовательным программам в области противодействия коррупции, %</a:t>
                      </a:r>
                      <a:endParaRPr lang="ru-RU" sz="10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–</a:t>
                      </a:r>
                      <a:endParaRPr lang="ru-RU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2420" algn="r"/>
                        </a:tabLst>
                      </a:pPr>
                      <a:r>
                        <a:rPr lang="ru-RU" sz="11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88</a:t>
                      </a:r>
                      <a:endParaRPr lang="ru-RU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89</a:t>
                      </a:r>
                      <a:endParaRPr lang="ru-RU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8" y="1988839"/>
            <a:ext cx="2952328" cy="12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920315" y="1536971"/>
            <a:ext cx="50038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ru-RU" altLang="ru-RU" sz="18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Цель: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050" dirty="0">
                <a:solidFill>
                  <a:schemeClr val="bg1"/>
                </a:solidFill>
                <a:latin typeface="+mn-lt"/>
              </a:rPr>
              <a:t>Повышение роли физической культуры и спорта в формировании здорового образа жизни населения муниципального образования «Город Майкоп</a:t>
            </a:r>
            <a:r>
              <a:rPr lang="ru-RU" altLang="ru-RU" sz="1050" dirty="0" smtClean="0">
                <a:solidFill>
                  <a:schemeClr val="bg1"/>
                </a:solidFill>
                <a:latin typeface="+mn-lt"/>
              </a:rPr>
              <a:t>».</a:t>
            </a:r>
            <a:endParaRPr lang="ru-RU" altLang="ru-RU" sz="10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0316" y="2348880"/>
            <a:ext cx="5003800" cy="9694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endParaRPr lang="ru-RU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</a:t>
            </a: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занятий физической культурой и спортом для	         формирования здорового образа жизни</a:t>
            </a:r>
          </a:p>
          <a:p>
            <a:pPr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</a:t>
            </a: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физической культуры и массового спорта.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7337" y="116633"/>
            <a:ext cx="853313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физической культуры и спорта, формирование здорового образа жизни населения муниципального образования «Город Майкоп»</a:t>
            </a:r>
          </a:p>
          <a:p>
            <a:pPr algn="ctr">
              <a:defRPr/>
            </a:pPr>
            <a:endParaRPr lang="ru-RU" sz="10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002913"/>
              </p:ext>
            </p:extLst>
          </p:nvPr>
        </p:nvGraphicFramePr>
        <p:xfrm>
          <a:off x="287337" y="3843726"/>
          <a:ext cx="8569325" cy="253486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2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5483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Объем финансирования муниципальной программы (тыс</a:t>
                      </a:r>
                      <a:r>
                        <a:rPr lang="ru-RU" sz="1000" dirty="0" smtClean="0"/>
                        <a:t>. руб</a:t>
                      </a:r>
                      <a:r>
                        <a:rPr lang="ru-RU" sz="1000" dirty="0"/>
                        <a:t>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</a:t>
                      </a:r>
                      <a:r>
                        <a:rPr lang="ru-RU" sz="1100" baseline="0" dirty="0" smtClean="0"/>
                        <a:t> г.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081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–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93 259,1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82 410,4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86 115,3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89 005,6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284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Доля </a:t>
                      </a:r>
                      <a:r>
                        <a:rPr lang="ru-RU" sz="800" u="none" strike="noStrike" dirty="0" smtClean="0">
                          <a:effectLst/>
                        </a:rPr>
                        <a:t>населения муниципального образования </a:t>
                      </a:r>
                      <a:r>
                        <a:rPr lang="ru-RU" sz="8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«Город Майкоп»</a:t>
                      </a:r>
                      <a:r>
                        <a:rPr lang="ru-RU" sz="800" u="none" strike="noStrike" dirty="0" smtClean="0">
                          <a:effectLst/>
                        </a:rPr>
                        <a:t>, </a:t>
                      </a:r>
                      <a:r>
                        <a:rPr lang="ru-RU" sz="800" u="none" strike="noStrike" dirty="0">
                          <a:effectLst/>
                        </a:rPr>
                        <a:t>систематически занимающегося физической культурой и спортом,</a:t>
                      </a:r>
                      <a:r>
                        <a:rPr lang="ru-RU" sz="800" u="none" strike="noStrike" baseline="0" dirty="0">
                          <a:effectLst/>
                        </a:rPr>
                        <a:t> 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в общей численности населения муниципального образования </a:t>
                      </a:r>
                      <a:r>
                        <a:rPr lang="ru-RU" sz="800" u="none" strike="noStrike" dirty="0" smtClean="0">
                          <a:effectLst/>
                          <a:latin typeface="+mn-lt"/>
                          <a:cs typeface="Times New Roman"/>
                        </a:rPr>
                        <a:t>«Город Майкоп»</a:t>
                      </a:r>
                      <a:r>
                        <a:rPr lang="ru-RU" sz="800" u="none" strike="noStrike" dirty="0" smtClean="0">
                          <a:effectLst/>
                        </a:rPr>
                        <a:t>, 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49,4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52,3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55,0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57,8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87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Доля обучающихся, систематически занимающихся физической культурой и спортом, в общей численности обучающихся,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81,0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81,5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82,0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82,5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213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Доля горожан, выполнивших нормативы Всероссийского физкультурно-спортивного комплекса «Готов к труду и обороне», в общей численности населения, принявшего участие в выполнении нормативов Всероссийского физкультурно-спортивного комплекса «Готов к труду и обороне»,</a:t>
                      </a:r>
                      <a:r>
                        <a:rPr lang="ru-RU" sz="800" u="none" strike="noStrike" baseline="0" dirty="0">
                          <a:effectLst/>
                        </a:rPr>
                        <a:t>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55,0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57,0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60,0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62,0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7" y="1890914"/>
            <a:ext cx="3278442" cy="117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999" y="135435"/>
            <a:ext cx="910400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«Развитие средств массовой информации в муниципальном образовании «Город Майкоп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1881" y="2636912"/>
            <a:ext cx="546462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Задачи:</a:t>
            </a:r>
          </a:p>
          <a:p>
            <a:pPr>
              <a:defRPr/>
            </a:pPr>
            <a:endParaRPr lang="ru-RU" sz="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t">
              <a:spcAft>
                <a:spcPts val="300"/>
              </a:spcAft>
              <a:defRPr/>
            </a:pP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Всестороннее информирование граждан о процессах, происходящих в политической, социально-экономической и культурной жизни муниципального образования «Город Майкоп» и Республики Адыгея через публикации в газете «Майкопские новости»</a:t>
            </a:r>
          </a:p>
          <a:p>
            <a:pPr algn="just" fontAlgn="t">
              <a:spcAft>
                <a:spcPts val="300"/>
              </a:spcAft>
              <a:defRPr/>
            </a:pP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Всестороннее информирование граждан о процессах, происходящих в политической, социально-экономической и культурной жизни муниципального образования «Город Майкоп» и Республики Адыгея, освещаемых в телевизионных передачах в эфире Майкопского </a:t>
            </a: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телевидения.</a:t>
            </a:r>
            <a:endParaRPr lang="ru-RU" sz="105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880" y="1547381"/>
            <a:ext cx="54006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Цель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endParaRPr lang="ru-RU" sz="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современной информационной и телекоммуникационной инфраструктур, предоставление на их основе качественных муниципальных услуг и обеспечение высокого уровня доступности для населения информации о деятельности органов местного самоуправления муниципального образования «Город Майкоп</a:t>
            </a: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05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710353"/>
              </p:ext>
            </p:extLst>
          </p:nvPr>
        </p:nvGraphicFramePr>
        <p:xfrm>
          <a:off x="380329" y="4509120"/>
          <a:ext cx="8569325" cy="197351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52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6690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Объем финансирования муниципальной программы (тыс</a:t>
                      </a:r>
                      <a:r>
                        <a:rPr lang="ru-RU" sz="1050" dirty="0" smtClean="0"/>
                        <a:t>. руб</a:t>
                      </a:r>
                      <a:r>
                        <a:rPr lang="ru-RU" sz="1050" dirty="0"/>
                        <a:t>.)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2021 г.</a:t>
                      </a:r>
                    </a:p>
                    <a:p>
                      <a:pPr algn="ctr"/>
                      <a:r>
                        <a:rPr lang="ru-RU" sz="1050" dirty="0" smtClean="0"/>
                        <a:t>(факт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2022 г.</a:t>
                      </a:r>
                      <a:endParaRPr lang="ru-RU" sz="1050" dirty="0"/>
                    </a:p>
                    <a:p>
                      <a:pPr algn="ctr"/>
                      <a:r>
                        <a:rPr lang="ru-RU" sz="1050" dirty="0"/>
                        <a:t>(оценка)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2023 г. (прогноз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2024 г. (прогноз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2025 г.</a:t>
                      </a:r>
                    </a:p>
                    <a:p>
                      <a:pPr algn="ctr"/>
                      <a:r>
                        <a:rPr lang="ru-RU" sz="1050" dirty="0" smtClean="0"/>
                        <a:t>(прогноз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262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27 823,6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30 488,0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31 570,1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32 405,8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81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Уровень информированности граждан о деятельности органов местного самоуправления муниципального образования «Город Майкоп» через муниципальные СМИ, %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575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</a:rPr>
                        <a:t>Уровень удовлетворенности населения качеством информации, публикуемой муниципальными</a:t>
                      </a:r>
                      <a:r>
                        <a:rPr lang="ru-RU" sz="1000" u="none" strike="noStrike" baseline="0" dirty="0">
                          <a:effectLst/>
                        </a:rPr>
                        <a:t> СМИ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,%</a:t>
                      </a:r>
                      <a:endParaRPr lang="ru-RU" sz="1000" u="none" strike="noStrike" dirty="0">
                        <a:effectLst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3" b="100000" l="0" r="100000">
                        <a14:foregroundMark x1="69222" y1="12857" x2="44333" y2="29571"/>
                        <a14:foregroundMark x1="44000" y1="39143" x2="29556" y2="49571"/>
                        <a14:foregroundMark x1="75000" y1="18000" x2="50667" y2="34429"/>
                        <a14:foregroundMark x1="81333" y1="23286" x2="58222" y2="39571"/>
                        <a14:foregroundMark x1="89667" y1="43714" x2="40333" y2="7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259228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6773" y="116632"/>
            <a:ext cx="8670454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«Развитие жилищно-коммунального, дорожного хозяйства и благоустройства в муниципальном образовании «Город Майкоп»</a:t>
            </a:r>
          </a:p>
          <a:p>
            <a:pPr algn="ctr">
              <a:defRPr/>
            </a:pPr>
            <a:endParaRPr lang="ru-RU" sz="1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реализации: 2022 - 2026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1879" y="1539059"/>
            <a:ext cx="5415347" cy="931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Цель:</a:t>
            </a:r>
          </a:p>
          <a:p>
            <a:pPr algn="just">
              <a:defRPr/>
            </a:pP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жилищно-коммунального, дорожного хозяйства и благоустройства муниципального образования «Город Майкоп» для создания комфортных условий проживания граждан.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91880" y="2492896"/>
            <a:ext cx="5472608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Задачи:</a:t>
            </a:r>
          </a:p>
          <a:p>
            <a:pPr algn="just"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Поддержание </a:t>
            </a: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надлежащего технического состояния, обеспечение сохранности автомобильных дорог и комплексное развитие транспортной инфраструктуры.</a:t>
            </a:r>
          </a:p>
          <a:p>
            <a:pPr algn="just"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Улучшение </a:t>
            </a: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экологической, санитарно-эпидемиологической обстановки и благоустройство города.</a:t>
            </a:r>
          </a:p>
          <a:p>
            <a:pPr algn="just"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Устойчивое </a:t>
            </a: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надежное функционирование жилищно-коммунального хозяйства.</a:t>
            </a:r>
          </a:p>
          <a:p>
            <a:pPr algn="just"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Формирование </a:t>
            </a: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эффективной системы управления в сфере жилищно-коммунального хозяйства, дорожного хозяйства и благоустройства.</a:t>
            </a:r>
          </a:p>
          <a:p>
            <a:pPr algn="just"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Эффективное </a:t>
            </a: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системы </a:t>
            </a:r>
            <a:r>
              <a:rPr lang="ru-RU" sz="105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ресурсоснабжения</a:t>
            </a: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энергосбережения.</a:t>
            </a:r>
            <a:endParaRPr lang="ru-RU" sz="105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872250"/>
              </p:ext>
            </p:extLst>
          </p:nvPr>
        </p:nvGraphicFramePr>
        <p:xfrm>
          <a:off x="143321" y="4437112"/>
          <a:ext cx="8857358" cy="227776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6793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5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5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5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5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5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0949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Объем финансирования муниципальной программы (тыс</a:t>
                      </a:r>
                      <a:r>
                        <a:rPr lang="ru-RU" sz="1050" dirty="0" smtClean="0"/>
                        <a:t>. руб</a:t>
                      </a:r>
                      <a:r>
                        <a:rPr lang="ru-RU" sz="1050" dirty="0"/>
                        <a:t>.)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2021 г. (факт</a:t>
                      </a:r>
                      <a:r>
                        <a:rPr lang="ru-RU" sz="1050" dirty="0"/>
                        <a:t>)</a:t>
                      </a:r>
                    </a:p>
                  </a:txBody>
                  <a:tcPr marL="91441" marR="91441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2022 г.</a:t>
                      </a:r>
                      <a:endParaRPr lang="ru-RU" sz="1050" dirty="0"/>
                    </a:p>
                    <a:p>
                      <a:pPr algn="ctr"/>
                      <a:r>
                        <a:rPr lang="ru-RU" sz="1050" dirty="0"/>
                        <a:t>(оценка)</a:t>
                      </a:r>
                    </a:p>
                  </a:txBody>
                  <a:tcPr marL="91441" marR="91441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2023 г. </a:t>
                      </a:r>
                      <a:r>
                        <a:rPr lang="ru-RU" sz="1050" dirty="0"/>
                        <a:t>(прогноз)</a:t>
                      </a:r>
                    </a:p>
                  </a:txBody>
                  <a:tcPr marL="91441" marR="91441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2024 г. (прогноз</a:t>
                      </a:r>
                      <a:r>
                        <a:rPr lang="ru-RU" sz="1050" dirty="0"/>
                        <a:t>)</a:t>
                      </a:r>
                    </a:p>
                  </a:txBody>
                  <a:tcPr marL="91441" marR="91441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2025 г. (прогноз</a:t>
                      </a:r>
                      <a:r>
                        <a:rPr lang="ru-RU" sz="1050" dirty="0"/>
                        <a:t>)</a:t>
                      </a:r>
                    </a:p>
                  </a:txBody>
                  <a:tcPr marL="91441" marR="91441" marT="45719" marB="4571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823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1" marB="45711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1 534 583,9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1" marB="45711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1 289 399,8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0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038 601,8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680</a:t>
                      </a:r>
                      <a:r>
                        <a:rPr kumimoji="0" lang="ru-RU" sz="10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636,5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54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04" marB="4570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Удовлетворенность населения качеством автомобильных дорог в муниципальном образовании «Город Майкоп», %</a:t>
                      </a:r>
                    </a:p>
                  </a:txBody>
                  <a:tcPr marL="5253" marR="5253" marT="525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Times New Roman CYR"/>
                          <a:ea typeface="Times New Roman"/>
                        </a:rPr>
                        <a:t>–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 CYR"/>
                          <a:ea typeface="Times New Roman"/>
                        </a:rPr>
                        <a:t>70,3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 CYR"/>
                          <a:ea typeface="Times New Roman"/>
                        </a:rPr>
                        <a:t>70,4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 CYR"/>
                          <a:ea typeface="Times New Roman"/>
                        </a:rPr>
                        <a:t>70,5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 CYR"/>
                          <a:ea typeface="Times New Roman"/>
                        </a:rPr>
                        <a:t>70,6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Удовлетворенность населения муниципального образования «Город Майкоп» жилищно-коммунальными </a:t>
                      </a:r>
                      <a:r>
                        <a:rPr kumimoji="0" lang="ru-RU" sz="1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услугами: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kumimoji="0" lang="ru-RU" sz="1000" b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теплоснабжение;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водоснабжение (водоотведение);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электроснабжение;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газоснабжение.</a:t>
                      </a:r>
                      <a:endParaRPr kumimoji="0" lang="ru-RU" sz="1000" b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53" marR="5253" marT="525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Times New Roman CYR"/>
                          <a:ea typeface="Times New Roman"/>
                        </a:rPr>
                        <a:t>–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 CYR"/>
                          <a:ea typeface="Times New Roman"/>
                        </a:rPr>
                        <a:t>79,7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 CYR"/>
                          <a:ea typeface="Times New Roman"/>
                        </a:rPr>
                        <a:t>79,8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 CYR"/>
                          <a:ea typeface="Times New Roman"/>
                        </a:rPr>
                        <a:t>79,9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 CYR"/>
                          <a:ea typeface="Times New Roman"/>
                        </a:rPr>
                        <a:t>80,0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56" y="1827448"/>
            <a:ext cx="2661129" cy="211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7016" y="188640"/>
            <a:ext cx="9144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«Обеспечение деятельности и реализации полномочий Комитета по управлению имуществом муниципального образования «Город Майкоп»</a:t>
            </a:r>
          </a:p>
          <a:p>
            <a:pPr algn="ctr">
              <a:defRPr/>
            </a:pPr>
            <a:endParaRPr lang="ru-RU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473968"/>
              </p:ext>
            </p:extLst>
          </p:nvPr>
        </p:nvGraphicFramePr>
        <p:xfrm>
          <a:off x="277551" y="4149080"/>
          <a:ext cx="8588898" cy="225750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52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1742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Объем финансирования муниципальной программы (тыс</a:t>
                      </a:r>
                      <a:r>
                        <a:rPr lang="ru-RU" sz="1000" dirty="0" smtClean="0"/>
                        <a:t>. руб</a:t>
                      </a:r>
                      <a:r>
                        <a:rPr lang="ru-RU" sz="1000" dirty="0"/>
                        <a:t>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82" marB="456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2021 г. (факт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2022 г.</a:t>
                      </a:r>
                      <a:endParaRPr lang="ru-RU" sz="1050" dirty="0"/>
                    </a:p>
                    <a:p>
                      <a:pPr algn="ctr"/>
                      <a:r>
                        <a:rPr lang="ru-RU" sz="1050" dirty="0"/>
                        <a:t>(оценка)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2023 г. (прогноз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2024 г. (прогноз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2025 г.</a:t>
                      </a:r>
                    </a:p>
                    <a:p>
                      <a:pPr algn="ctr"/>
                      <a:r>
                        <a:rPr lang="ru-RU" sz="1050" dirty="0" smtClean="0"/>
                        <a:t>(прогноз</a:t>
                      </a:r>
                      <a:r>
                        <a:rPr lang="ru-RU" sz="1050" dirty="0"/>
                        <a:t>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6" marB="4571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9766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40 908,4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42 576,7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44 414,3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45 788,2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0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98" marB="4569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Доля объектов недвижимого имущества, зарегистрированных в собственность муниципального образования «Город Майкоп», %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/>
                        <a:t>–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</a:rPr>
                        <a:t>Доля земельных участков, зарегистрированных в собственность муниципального образования «Город Майкоп», %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/>
                        <a:t>–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87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Количеств </a:t>
                      </a:r>
                      <a:r>
                        <a:rPr lang="ru-RU" sz="900" u="none" strike="noStrike" dirty="0">
                          <a:effectLst/>
                        </a:rPr>
                        <a:t>вовлеченных в оборот объектов недвижимого имущества и земельных участков к предыдущему году, </a:t>
                      </a:r>
                      <a:r>
                        <a:rPr lang="ru-RU" sz="900" u="none" strike="noStrike" dirty="0" smtClean="0">
                          <a:effectLst/>
                        </a:rPr>
                        <a:t>ед.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/>
                        <a:t>–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79911" y="1739699"/>
            <a:ext cx="5040559" cy="730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30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Цель:</a:t>
            </a:r>
          </a:p>
          <a:p>
            <a:pPr algn="just">
              <a:defRPr/>
            </a:pP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управления и распоряжения муниципальным имуществом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79910" y="2604745"/>
            <a:ext cx="504055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30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endParaRPr lang="ru-RU" sz="9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Обеспечение </a:t>
            </a: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эффективного управления и распоряжение муниципальным имуществом и земельными участками.</a:t>
            </a:r>
          </a:p>
          <a:p>
            <a:pPr algn="just"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Организация </a:t>
            </a: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обеспечение эффективного исполнения функций и полномочий.</a:t>
            </a:r>
          </a:p>
          <a:p>
            <a:pPr marL="228600" indent="-228600" fontAlgn="t">
              <a:buFontTx/>
              <a:buAutoNum type="arabicPeriod"/>
              <a:defRPr/>
            </a:pPr>
            <a:endParaRPr lang="ru-RU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62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39" r="9481" b="5898"/>
          <a:stretch/>
        </p:blipFill>
        <p:spPr>
          <a:xfrm>
            <a:off x="395536" y="1729879"/>
            <a:ext cx="3038475" cy="209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22711" y="1215864"/>
            <a:ext cx="5600567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30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Цель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endParaRPr lang="ru-RU" sz="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>
              <a:defRPr/>
            </a:pP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качества управления финансами муниципального образования «Город Майкоп».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1280" y="1700808"/>
            <a:ext cx="55834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ts val="30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Задачи:</a:t>
            </a:r>
          </a:p>
          <a:p>
            <a:pPr algn="just">
              <a:spcAft>
                <a:spcPts val="300"/>
              </a:spcAft>
              <a:defRPr/>
            </a:pP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1.Проведение взвешенной бюджетной, налоговой и долговой политики в муниципальном образовании «Город Майкоп».</a:t>
            </a:r>
          </a:p>
          <a:p>
            <a:pPr algn="just">
              <a:spcAft>
                <a:spcPts val="300"/>
              </a:spcAft>
              <a:defRPr/>
            </a:pP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2.Формирование условий, способствующих повышению уровня долговой устойчивости муниципального образования «Город Майкоп».</a:t>
            </a:r>
          </a:p>
          <a:p>
            <a:pPr algn="just">
              <a:spcAft>
                <a:spcPts val="300"/>
              </a:spcAft>
              <a:defRPr/>
            </a:pP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Создание условий для повышения качества организации и осуществления бюджетного процесса в муниципальном образовании «Город Майкоп».</a:t>
            </a:r>
          </a:p>
          <a:p>
            <a:pPr algn="just">
              <a:defRPr/>
            </a:pPr>
            <a:endParaRPr lang="ru-RU" sz="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712734"/>
              </p:ext>
            </p:extLst>
          </p:nvPr>
        </p:nvGraphicFramePr>
        <p:xfrm>
          <a:off x="107503" y="3212976"/>
          <a:ext cx="8928994" cy="355179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8037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50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50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50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50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50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3511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г. (факт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г.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259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50 616,7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57 536,7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172 561,8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266 374,9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3" marB="45703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729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88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Темп роста налоговых и неналоговых доходов бюджета муниципального образования «Город Майкоп» (к предыдущему году),</a:t>
                      </a:r>
                      <a:r>
                        <a:rPr lang="ru-RU" sz="900" u="none" strike="noStrike" baseline="0" dirty="0">
                          <a:effectLst/>
                        </a:rPr>
                        <a:t> %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Mangal"/>
                        </a:rPr>
                        <a:t>–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104,2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104,7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104,8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105,2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022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Доля налоговых и неналоговых доходов бюджета муниципального образования «Город Майкоп»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«Город Майкоп» (без учета субвенций),</a:t>
                      </a:r>
                      <a:r>
                        <a:rPr lang="ru-RU" sz="900" u="none" strike="noStrike" baseline="0" dirty="0">
                          <a:effectLst/>
                        </a:rPr>
                        <a:t> %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Mangal"/>
                        </a:rPr>
                        <a:t>–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83,3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86,2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86,8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87,3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488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Объем налоговых и неналоговых доходов бюджета муниципального образования «Город Майкоп» на 1 жителя, тыс. рублей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Mangal"/>
                        </a:rPr>
                        <a:t>–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10,4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10,9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11,3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11,8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488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Муниципальный долг муниципального образования «Город Майкоп» в расчете на 1 жителя,</a:t>
                      </a:r>
                      <a:r>
                        <a:rPr lang="ru-RU" sz="900" u="none" strike="noStrike" baseline="0" dirty="0">
                          <a:effectLst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</a:rPr>
                        <a:t>тыс. рублей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Mangal"/>
                        </a:rPr>
                        <a:t>–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5,9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5,9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0671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900" u="none" strike="noStrike" kern="1200" dirty="0" smtClean="0">
                          <a:effectLst/>
                        </a:rPr>
                        <a:t>Повышение (</a:t>
                      </a:r>
                      <a:r>
                        <a:rPr kumimoji="0" lang="ru-RU" sz="900" u="none" strike="noStrike" kern="1200" dirty="0" err="1" smtClean="0">
                          <a:effectLst/>
                        </a:rPr>
                        <a:t>неснижение</a:t>
                      </a:r>
                      <a:r>
                        <a:rPr kumimoji="0" lang="ru-RU" sz="900" u="none" strike="noStrike" kern="1200" dirty="0" smtClean="0">
                          <a:effectLst/>
                        </a:rPr>
                        <a:t>) уровня долговой устойчивости</a:t>
                      </a:r>
                      <a:endParaRPr kumimoji="0" lang="ru-RU" sz="900" b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Mangal"/>
                        </a:rPr>
                        <a:t>–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уровень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уровень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уровень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высокий уровень</a:t>
                      </a:r>
                      <a:endParaRPr kumimoji="0" lang="ru-RU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134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Достижение муниципального образования «Город Майкоп» по итогам года, предшествующего отчетному периоду, оценки качества управления муниципальными финансами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–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степень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степень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степень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степень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3667" y1="1580" x2="73667" y2="33046"/>
                        <a14:foregroundMark x1="63556" y1="3017" x2="63556" y2="44684"/>
                        <a14:foregroundMark x1="70444" y1="55747" x2="61111" y2="82471"/>
                        <a14:foregroundMark x1="87889" y1="67816" x2="79000" y2="64943"/>
                        <a14:foregroundMark x1="63222" y1="17816" x2="83222" y2="19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2520280" cy="19490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16632"/>
            <a:ext cx="87849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«Управление муниципальными финансами»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</p:spTree>
    <p:extLst>
      <p:ext uri="{BB962C8B-B14F-4D97-AF65-F5344CB8AC3E}">
        <p14:creationId xmlns:p14="http://schemas.microsoft.com/office/powerpoint/2010/main" val="46899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746232" y="1670302"/>
            <a:ext cx="41102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Цель</a:t>
            </a:r>
            <a:r>
              <a:rPr lang="ru-RU" altLang="ru-RU" sz="18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ru-RU" altLang="ru-RU" sz="9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050" dirty="0">
                <a:ln w="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Повышение качества и комфорта городской среды на территории муниципального образования «Город Майкоп</a:t>
            </a:r>
            <a:r>
              <a:rPr lang="ru-RU" altLang="ru-RU" sz="1050" dirty="0" smtClean="0">
                <a:ln w="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altLang="ru-RU" sz="1050" dirty="0">
              <a:ln w="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7934" y="2646824"/>
            <a:ext cx="4088542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fontAlgn="t">
              <a:buFontTx/>
              <a:buAutoNum type="arabicPeriod"/>
              <a:defRPr/>
            </a:pP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Задачи</a:t>
            </a:r>
            <a:r>
              <a:rPr lang="ru-RU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:</a:t>
            </a:r>
            <a:endParaRPr lang="ru-RU" sz="9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t">
              <a:spcBef>
                <a:spcPct val="0"/>
              </a:spcBef>
              <a:defRPr/>
            </a:pPr>
            <a:r>
              <a:rPr lang="ru-RU" sz="1050" dirty="0">
                <a:ln w="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Обеспечить комплексное развитие современной городской инфраструктуры на основе единых подходов.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7525" y="128641"/>
            <a:ext cx="85689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 современной городской среды в муниципальном образовании «Город Майкоп»</a:t>
            </a:r>
          </a:p>
          <a:p>
            <a:pPr algn="ctr">
              <a:defRPr/>
            </a:pPr>
            <a:endParaRPr lang="ru-RU" sz="1000" b="1" i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043128"/>
              </p:ext>
            </p:extLst>
          </p:nvPr>
        </p:nvGraphicFramePr>
        <p:xfrm>
          <a:off x="215106" y="3933056"/>
          <a:ext cx="8713787" cy="269202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6035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20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20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20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20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20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100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Объем финансирования муниципальной программы (тыс</a:t>
                      </a:r>
                      <a:r>
                        <a:rPr lang="ru-RU" sz="1000" dirty="0" smtClean="0"/>
                        <a:t>.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dirty="0" smtClean="0"/>
                        <a:t>руб</a:t>
                      </a:r>
                      <a:r>
                        <a:rPr lang="ru-RU" sz="1000" dirty="0"/>
                        <a:t>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 г. </a:t>
                      </a:r>
                      <a:r>
                        <a:rPr lang="ru-RU" sz="1000" dirty="0"/>
                        <a:t>(факт)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 г.</a:t>
                      </a:r>
                      <a:endParaRPr lang="ru-RU" sz="1000" dirty="0"/>
                    </a:p>
                    <a:p>
                      <a:pPr algn="ctr"/>
                      <a:r>
                        <a:rPr lang="ru-RU" sz="1000" dirty="0"/>
                        <a:t>(оценка)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2023 г. (прогноз</a:t>
                      </a:r>
                      <a:r>
                        <a:rPr lang="ru-RU" sz="1000" dirty="0"/>
                        <a:t>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2024 г. (прогноз</a:t>
                      </a:r>
                      <a:r>
                        <a:rPr lang="ru-RU" sz="1000" dirty="0"/>
                        <a:t>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2025 г.</a:t>
                      </a:r>
                    </a:p>
                    <a:p>
                      <a:pPr algn="ctr"/>
                      <a:r>
                        <a:rPr lang="ru-RU" sz="1000" dirty="0" smtClean="0"/>
                        <a:t>(прогноз</a:t>
                      </a:r>
                      <a:r>
                        <a:rPr lang="ru-RU" sz="1000" dirty="0"/>
                        <a:t>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006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225 217,6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199 779,2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r>
                        <a:rPr kumimoji="0" lang="ru-RU" sz="10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415,1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9 177,8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00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Доля благоустроенных дворовых территорий многоквартирных домов от общего количества дворовых территорий многоквартирных домов (нарастающим итогом),</a:t>
                      </a:r>
                      <a:r>
                        <a:rPr lang="ru-RU" sz="900" u="none" strike="noStrike" baseline="0" dirty="0">
                          <a:effectLst/>
                        </a:rPr>
                        <a:t> %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latin typeface="+mn-lt"/>
                        </a:rPr>
                        <a:t>–</a:t>
                      </a:r>
                      <a:endParaRPr lang="ru-RU" sz="1050" dirty="0" smtClean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2420" algn="r"/>
                        </a:tabLst>
                      </a:pP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2,3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9,2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11,5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14,4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100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Прирост благоустроенных общественных территорий (нарастающим итогом), ед.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</a:rPr>
                        <a:t>–</a:t>
                      </a:r>
                      <a:endParaRPr lang="ru-RU" sz="1100" dirty="0" smtClean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многоквартирных домов, в отношении которых выполнены мероприятия по приведению к единой цветовой визуализации фасадной части балконов зданий, которые выходят на выездные улицы, %</a:t>
                      </a:r>
                      <a:endParaRPr kumimoji="0"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</a:rPr>
                        <a:t>–</a:t>
                      </a:r>
                      <a:endParaRPr lang="ru-RU" sz="1100" dirty="0" smtClean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4,5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4,5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4,5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4,5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4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0" r="2848"/>
          <a:stretch/>
        </p:blipFill>
        <p:spPr>
          <a:xfrm>
            <a:off x="273493" y="1363070"/>
            <a:ext cx="366599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1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20486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433" y="980728"/>
            <a:ext cx="8640960" cy="5849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сохранение социальной направленности бюджета муниципального образования «Город Майкоп»;</a:t>
            </a: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проведение ответственной бюджетной политики, способствующей обеспечению сбалансированности и устойчивости бюджета муниципального образования «Город Майкоп»;</a:t>
            </a: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достижение целевых показателей, предусмотренных муниципальными программами муниципального образования «Город Майкоп»; </a:t>
            </a: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принятие новых расходных обязательств исключительно в рамках установленных ограничений расходов в пределах сокращения действующих расходных обязательств;</a:t>
            </a: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5) недопущение просроченной кредиторской задолженности;</a:t>
            </a: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6) обеспечение достижения целей и решения задач, установленных Указом Президента Российской Федерации от 7 мая 2018 г. № 204 «О национальных целях и стратегических задачах развития Российской Федерации на период до 2024 года», Указом Президента Российской Федерации от 21 июля 2020 г. № 474 «О национальных целях развития Российской Федерации на период до 2030 года», Стратегией социально-экономического развития муниципального образования «Город Майкоп» до 2030 года, утвержденной Решением Совета народных депутатов муниципального образования «Город Майкоп» от 28 января 2021 г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№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153-рс «Об утверждении Стратегии социально-экономического развития муниципального образования «Город Майкоп» до 2030 года»;</a:t>
            </a: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7) недопущение неконтролируемого роста муниципального долга и увеличения рисков неисполнения взятых муниципальным образованием «Город Майкоп» долговых обязательств;</a:t>
            </a: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8) оптимизация структуры муниципального долга путем уменьшения общего объема долговых обязательств по рыночным заимствованиям, полученным от кредитных организаций, и минимизация стоимости обслуживания долговых обязательств;</a:t>
            </a: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9) своевременное исполнение принятых обязательств по погашению и обслуживанию муниципального долга для поддержания на высоком уровне деловой репутации муниципального образования «Город Майкоп» как заемщика средств, при привлечении кредитных ресурсов;</a:t>
            </a: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10) гибкое реагирование на изменяющиеся условия финансовых рынков и использование наиболее благоприятных источников и форм заимствований;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752" y="188640"/>
            <a:ext cx="9036496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latin typeface="Arial Black" pitchFamily="34" charset="0"/>
                <a:ea typeface="+mj-ea"/>
                <a:cs typeface="Times New Roman" pitchFamily="18" charset="0"/>
              </a:rPr>
              <a:t>Основные направления бюджетной политики муниципального образования «Город Майкоп» на </a:t>
            </a:r>
            <a:r>
              <a:rPr lang="ru-RU" sz="1600" b="1" dirty="0" smtClean="0">
                <a:latin typeface="Arial Black" pitchFamily="34" charset="0"/>
                <a:ea typeface="+mj-ea"/>
                <a:cs typeface="Times New Roman" pitchFamily="18" charset="0"/>
              </a:rPr>
              <a:t>2023 </a:t>
            </a:r>
            <a:r>
              <a:rPr lang="ru-RU" sz="1600" b="1" dirty="0">
                <a:latin typeface="Arial Black" pitchFamily="34" charset="0"/>
                <a:ea typeface="+mj-ea"/>
                <a:cs typeface="Times New Roman" pitchFamily="18" charset="0"/>
              </a:rPr>
              <a:t>год и на плановый период </a:t>
            </a:r>
            <a:r>
              <a:rPr lang="ru-RU" sz="1600" b="1" dirty="0" smtClean="0">
                <a:latin typeface="Arial Black" pitchFamily="34" charset="0"/>
                <a:ea typeface="+mj-ea"/>
                <a:cs typeface="Times New Roman" pitchFamily="18" charset="0"/>
              </a:rPr>
              <a:t>2024 </a:t>
            </a:r>
            <a:r>
              <a:rPr lang="ru-RU" sz="1600" b="1" dirty="0">
                <a:latin typeface="Arial Black" pitchFamily="34" charset="0"/>
                <a:ea typeface="+mj-ea"/>
                <a:cs typeface="Times New Roman" pitchFamily="18" charset="0"/>
              </a:rPr>
              <a:t>и </a:t>
            </a:r>
            <a:r>
              <a:rPr lang="ru-RU" sz="1600" b="1" dirty="0" smtClean="0">
                <a:latin typeface="Arial Black" pitchFamily="34" charset="0"/>
                <a:ea typeface="+mj-ea"/>
                <a:cs typeface="Times New Roman" pitchFamily="18" charset="0"/>
              </a:rPr>
              <a:t>2025 </a:t>
            </a:r>
            <a:r>
              <a:rPr lang="ru-RU" sz="1600" b="1" dirty="0">
                <a:latin typeface="Arial Black" pitchFamily="34" charset="0"/>
                <a:ea typeface="+mj-ea"/>
                <a:cs typeface="Times New Roman" pitchFamily="18" charset="0"/>
              </a:rPr>
              <a:t>годов</a:t>
            </a:r>
          </a:p>
        </p:txBody>
      </p:sp>
    </p:spTree>
    <p:extLst>
      <p:ext uri="{BB962C8B-B14F-4D97-AF65-F5344CB8AC3E}">
        <p14:creationId xmlns:p14="http://schemas.microsoft.com/office/powerpoint/2010/main" val="29983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43508" y="188640"/>
            <a:ext cx="8856984" cy="792088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pPr indent="0" defTabSz="866775" fontAlgn="base">
              <a:spcAft>
                <a:spcPct val="0"/>
              </a:spcAft>
              <a:defRPr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Структура муниципального долга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соответствии с Бюджетным кодексом</a:t>
            </a:r>
            <a:b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Российской Федерации)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575469" y="1916832"/>
            <a:ext cx="1944687" cy="1080120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Кредиты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592053" y="1916832"/>
            <a:ext cx="2088232" cy="108012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Муниципальные ценные бумаги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6755296" y="1916832"/>
            <a:ext cx="2160651" cy="108012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Муниципальные гарантии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0493" y="3509764"/>
            <a:ext cx="1403138" cy="84936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Бюджетные кредиты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63713" y="3509764"/>
            <a:ext cx="1439265" cy="84936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Кредиты от кредитных организаций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67946" y="5229200"/>
            <a:ext cx="2035032" cy="10435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Краткосрочный (менее 1 года)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665131" y="5209067"/>
            <a:ext cx="2241402" cy="10255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Среднесрочный                    ( от 1 года до 5 лет)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84621" y="5200600"/>
            <a:ext cx="2160240" cy="10255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Долгосрочный                                   ( от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лет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10 лет включительно)</a:t>
            </a:r>
          </a:p>
        </p:txBody>
      </p:sp>
      <p:sp>
        <p:nvSpPr>
          <p:cNvPr id="90123" name="Прямоугольник 22"/>
          <p:cNvSpPr>
            <a:spLocks noChangeArrowheads="1"/>
          </p:cNvSpPr>
          <p:nvPr/>
        </p:nvSpPr>
        <p:spPr bwMode="auto">
          <a:xfrm>
            <a:off x="2371142" y="1186879"/>
            <a:ext cx="4401716" cy="338554"/>
          </a:xfrm>
          <a:prstGeom prst="flowChartProcess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видам долговых обязательств</a:t>
            </a:r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24" name="Прямоугольник 23"/>
          <p:cNvSpPr>
            <a:spLocks noChangeArrowheads="1"/>
          </p:cNvSpPr>
          <p:nvPr/>
        </p:nvSpPr>
        <p:spPr bwMode="auto">
          <a:xfrm>
            <a:off x="4078622" y="4443809"/>
            <a:ext cx="1079500" cy="307975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сроку</a:t>
            </a:r>
            <a:endParaRPr lang="ru-RU" altLang="ru-RU" sz="1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371142" y="1525433"/>
            <a:ext cx="472666" cy="3193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570859" y="1525433"/>
            <a:ext cx="1141" cy="3913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156176" y="1525433"/>
            <a:ext cx="720080" cy="3193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832062" y="2996952"/>
            <a:ext cx="176001" cy="5128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051720" y="2996952"/>
            <a:ext cx="216024" cy="5128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915816" y="4795176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636169" y="4773480"/>
            <a:ext cx="17797" cy="4034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220072" y="4725144"/>
            <a:ext cx="153522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86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9783" y="1412776"/>
            <a:ext cx="8424935" cy="288032"/>
          </a:xfrm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ru-RU" sz="1200" dirty="0"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СТРУКТУРА МУНИЦИПАЛЬНОГО ДОЛГА МУНИЦИПАЛЬНОГО ОБРАЗОВАНИЯ «ГОРОД МАЙКОП»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66475290"/>
              </p:ext>
            </p:extLst>
          </p:nvPr>
        </p:nvGraphicFramePr>
        <p:xfrm>
          <a:off x="0" y="1772816"/>
          <a:ext cx="8859821" cy="3895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19783" y="28786"/>
            <a:ext cx="8424936" cy="476672"/>
          </a:xfrm>
          <a:prstGeom prst="rect">
            <a:avLst/>
          </a:prstGeom>
          <a:noFill/>
          <a:ln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ln>
                <a:solidFill>
                  <a:srgbClr val="FFC000"/>
                </a:solidFill>
              </a:ln>
              <a:solidFill>
                <a:srgbClr val="FFCC99"/>
              </a:solidFill>
            </a:endParaRPr>
          </a:p>
          <a:p>
            <a:pPr algn="ctr"/>
            <a:r>
              <a:rPr lang="ru-RU" sz="1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МУНИЦИПАЛЬНЫЙ ДОЛГ МУНИЦИПАЛЬНОГО </a:t>
            </a:r>
            <a:r>
              <a:rPr lang="ru-RU" sz="1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ОБРАЗОВАНИЯ                              </a:t>
            </a:r>
            <a:r>
              <a:rPr lang="ru-RU" sz="1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«ГОРОД МАЙКОП»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9532" y="512354"/>
            <a:ext cx="8424936" cy="900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prstClr val="black"/>
              </a:solidFill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</a:rPr>
              <a:t>В соответствии с Бюджетным Кодексом Российской Федерации предельный объем муниципального долга не должен превышать утвержденный  общий  годовой объем доходов бюджета муниципального образования  «Город Майкоп» без учета утвержденного объема безвозмездных поступлений и (или) поступлений налоговых доходов по дополнительным </a:t>
            </a:r>
            <a:r>
              <a:rPr lang="ru-RU" sz="1200" dirty="0" smtClean="0">
                <a:solidFill>
                  <a:prstClr val="black"/>
                </a:solidFill>
              </a:rPr>
              <a:t>нормативам </a:t>
            </a:r>
            <a:r>
              <a:rPr lang="ru-RU" sz="1200" dirty="0">
                <a:solidFill>
                  <a:prstClr val="black"/>
                </a:solidFill>
              </a:rPr>
              <a:t>отчислений.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48835" y="4638696"/>
            <a:ext cx="323165" cy="6962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900" dirty="0">
                <a:solidFill>
                  <a:prstClr val="white"/>
                </a:solidFill>
              </a:rPr>
              <a:t> </a:t>
            </a:r>
            <a:r>
              <a:rPr lang="ru-RU" sz="900" dirty="0" smtClean="0">
                <a:solidFill>
                  <a:prstClr val="white"/>
                </a:solidFill>
              </a:rPr>
              <a:t>842 976,5</a:t>
            </a:r>
            <a:endParaRPr lang="ru-RU" sz="9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56236" y="4320133"/>
            <a:ext cx="346249" cy="10418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050" dirty="0" smtClean="0">
                <a:solidFill>
                  <a:prstClr val="white"/>
                </a:solidFill>
              </a:rPr>
              <a:t>440 000,0</a:t>
            </a:r>
            <a:endParaRPr lang="ru-RU" sz="1050" dirty="0">
              <a:solidFill>
                <a:prstClr val="white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547664" y="5697939"/>
            <a:ext cx="5904656" cy="442603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prstClr val="black"/>
                </a:solidFill>
              </a:rPr>
              <a:t> </a:t>
            </a:r>
            <a:r>
              <a:rPr lang="ru-RU" sz="900" b="1" dirty="0" smtClean="0">
                <a:solidFill>
                  <a:prstClr val="black"/>
                </a:solidFill>
              </a:rPr>
              <a:t>        55,4%                                 53,1%                             55,8%                                56,9%                                57,9%</a:t>
            </a:r>
            <a:endParaRPr lang="ru-RU" sz="900" b="1" dirty="0">
              <a:solidFill>
                <a:prstClr val="black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1547664" y="6165305"/>
            <a:ext cx="5904656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prstClr val="black"/>
                </a:solidFill>
              </a:rPr>
              <a:t> </a:t>
            </a:r>
            <a:r>
              <a:rPr lang="ru-RU" sz="900" b="1" dirty="0" smtClean="0">
                <a:solidFill>
                  <a:prstClr val="black"/>
                </a:solidFill>
              </a:rPr>
              <a:t>   32 892,5                                 17 613,6                         29 198,8                               39403,8                             54 324,8</a:t>
            </a:r>
            <a:endParaRPr lang="ru-RU" sz="900" b="1" dirty="0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324702" y="5503362"/>
            <a:ext cx="1526833" cy="645527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prstClr val="black"/>
                </a:solidFill>
              </a:rPr>
              <a:t>Уровень долговой нагрузки</a:t>
            </a:r>
          </a:p>
        </p:txBody>
      </p:sp>
      <p:sp>
        <p:nvSpPr>
          <p:cNvPr id="23" name="Овал 22"/>
          <p:cNvSpPr/>
          <p:nvPr/>
        </p:nvSpPr>
        <p:spPr>
          <a:xfrm>
            <a:off x="7293574" y="6021288"/>
            <a:ext cx="1545959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prstClr val="black"/>
                </a:solidFill>
              </a:rPr>
              <a:t>Расходы на обслуживание муниципального долга,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5385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16DE031A-24A3-4B06-BEA1-8EFB5C2176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755052"/>
              </p:ext>
            </p:extLst>
          </p:nvPr>
        </p:nvGraphicFramePr>
        <p:xfrm>
          <a:off x="228600" y="659423"/>
          <a:ext cx="8286750" cy="5517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70B5F7B-E7CA-4210-ADAB-82614DF619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77445">
            <a:off x="5359133" y="229746"/>
            <a:ext cx="3532108" cy="17679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7316D0-2927-489F-AF48-03A7590B211D}"/>
              </a:ext>
            </a:extLst>
          </p:cNvPr>
          <p:cNvSpPr txBox="1"/>
          <p:nvPr/>
        </p:nvSpPr>
        <p:spPr>
          <a:xfrm>
            <a:off x="156518" y="286187"/>
            <a:ext cx="31318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5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 2023 году на </a:t>
            </a:r>
            <a:r>
              <a:rPr lang="ru-RU" sz="2500" dirty="0">
                <a:solidFill>
                  <a:srgbClr val="002060"/>
                </a:solidFill>
                <a:latin typeface="Monotype Corsiva" panose="03010101010201010101" pitchFamily="66" charset="0"/>
              </a:rPr>
              <a:t>территории муниципального образования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500" dirty="0">
                <a:solidFill>
                  <a:srgbClr val="002060"/>
                </a:solidFill>
                <a:latin typeface="Monotype Corsiva" panose="03010101010201010101" pitchFamily="66" charset="0"/>
              </a:rPr>
              <a:t>«Город Майкоп»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500" dirty="0">
                <a:solidFill>
                  <a:srgbClr val="002060"/>
                </a:solidFill>
                <a:latin typeface="Monotype Corsiva" panose="03010101010201010101" pitchFamily="66" charset="0"/>
              </a:rPr>
              <a:t>реализуются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5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4 </a:t>
            </a:r>
            <a:r>
              <a:rPr lang="ru-RU" sz="2500" dirty="0">
                <a:solidFill>
                  <a:srgbClr val="002060"/>
                </a:solidFill>
                <a:latin typeface="Monotype Corsiva" panose="03010101010201010101" pitchFamily="66" charset="0"/>
              </a:rPr>
              <a:t>национальных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5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проекта</a:t>
            </a:r>
            <a:endParaRPr lang="ru-RU" sz="25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73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7913" y="620688"/>
            <a:ext cx="77681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Народное бюджетирование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222CCC8-11EE-45DF-84C6-010F74078198}"/>
              </a:ext>
            </a:extLst>
          </p:cNvPr>
          <p:cNvSpPr/>
          <p:nvPr/>
        </p:nvSpPr>
        <p:spPr>
          <a:xfrm>
            <a:off x="687913" y="4725144"/>
            <a:ext cx="7484488" cy="64633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>
            <a:spAutoFit/>
          </a:bodyPr>
          <a:lstStyle/>
          <a:p>
            <a:pPr indent="457200" algn="just"/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indent="457200" algn="just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582341"/>
            <a:ext cx="8352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Инициативное бюджетирование (ИБ) – совокупность разнообразных,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основанных на гражданской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инициативе,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практик по решению вопросов местного значения при непосредственном участии граждан в определении и выборе объектов расходования бюджетных средств, а также последующем контроле за реализацией отобранных проектов.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pPr indent="457200" algn="just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Инициативные проекты, предлагаемые (планируемые) к реализации в 2023 году, могут быть выдвинуты инициаторами проектов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в 2022 году.</a:t>
            </a:r>
          </a:p>
          <a:p>
            <a:pPr indent="457200" algn="just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Граждане могут выдвигать инициативные проекты, направленные на решение вопросов, имеющих приоритетное значение для жителей муниципального образования «Город Майкоп» до 1 апреля ежегодно.</a:t>
            </a:r>
          </a:p>
          <a:p>
            <a:pPr indent="457200" algn="just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На реализацию инициативных проектов бюджета на 2023 год и на плановый период 2024 и 2025 годов предусмотрено по 1 500,0 тыс.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руб. ежегодно.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0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Администратор доходов бюджета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орган местного самоуправления, казенное учреждение, осуществляющий(ее): начисление, учет, контроль за правильностью исчисления, полнотой и своевременностью уплаты, взыскание, принятие решений о возврате (зачете) излишне уплаченных (взысканных) платежей, пеней и штрафов по ним, являющихся доходами бюджета муниципального образования.</a:t>
            </a:r>
          </a:p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</a:t>
            </a:r>
          </a:p>
          <a:p>
            <a:pPr mar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Безвозмездные поступления 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поступающие в бюджет денежные средства на безвозмездной и безвозвратной основе из вышестоящих бюджетов (межбюджетные трансферты в виде дотаций, субсидий, субвенций), а также перечисления от физических и юридических лиц.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Бюджет муниципального образования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(местный бюджет</a:t>
            </a:r>
            <a:r>
              <a:rPr lang="ru-RU" alt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—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 расходных обязательств соответствующего муниципального образования.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Бюджетный процесс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Ведомственная структура расходов бюджета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распределение бюджетных средств по главным распорядителям бюджетных средств, по разделам, подразделам, целевым статьям и группам (группам, подгруппам) видов расходов бюджетной классификации РФ.</a:t>
            </a:r>
          </a:p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Главный распорядитель средств местного бюджета –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орган местного самоуправления, а также наиболее значимое учреждение,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средств, если иное не установлено Бюджетным Кодексом Российской Федерации.</a:t>
            </a:r>
            <a:endParaRPr lang="ru-RU" altLang="ru-RU" sz="30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547813" y="476672"/>
            <a:ext cx="6048375" cy="647700"/>
          </a:xfrm>
          <a:prstGeom prst="rect">
            <a:avLst/>
          </a:prstGeom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Georgia" pitchFamily="18" charset="0"/>
              <a:buNone/>
            </a:pPr>
            <a:r>
              <a:rPr lang="ru-RU" sz="3600" b="1" kern="0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Глоссарий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8051"/>
            <a:ext cx="2232248" cy="158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2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395536" y="1124743"/>
            <a:ext cx="8229600" cy="50014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Дефицит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превышение расходов бюджета над его доходами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Дотации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 межбюджетные трансферты, предоставляемые на безвозмездной и безвозвратной основе без установления направлений их использования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Доходы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поступающие в бюджет средства</a:t>
            </a:r>
          </a:p>
          <a:p>
            <a:pPr marL="0" lvl="0" indent="0" algn="ctr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Муниципальная программа -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Межбюджетные отношения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взаимоотношения между публично-правовыми образованиями по вопросам осуществления бюджетного процесса.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Межбюджетные трансферты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средства, предоставляемые одним бюджетом бюджетной системы Российской Федерации другому бюджету</a:t>
            </a:r>
          </a:p>
          <a:p>
            <a:pPr marL="0" lvl="0" indent="0" algn="ctr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Налоговые доходы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режимами, законодательством Республики Адыгеи от региональных налогов и нормативными правовыми актами муниципального образования «Город Майкоп»  от местных налогов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Неналоговые доходы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платежи, которые включают в себя возмездные операции от прямого предоставления в пользование имущества и природных ресурсов, от различного вида услуг, а также  платежи в виде штрафов или иных санкций за нарушения законодательства</a:t>
            </a:r>
            <a:endParaRPr lang="ru-RU" alt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2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395536" y="1124743"/>
            <a:ext cx="8229600" cy="50014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76672"/>
            <a:ext cx="7632848" cy="531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>
                <a:latin typeface="Arial" pitchFamily="34" charset="0"/>
                <a:cs typeface="Arial" pitchFamily="34" charset="0"/>
              </a:rPr>
              <a:t>П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Профицит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превышение доходов бюджета над его расходами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>
                <a:latin typeface="Arial" pitchFamily="34" charset="0"/>
                <a:cs typeface="Arial" pitchFamily="34" charset="0"/>
              </a:rPr>
              <a:t>Р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Расходы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выплачиваемые из бюджета средства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>
                <a:latin typeface="Arial" pitchFamily="34" charset="0"/>
                <a:cs typeface="Arial" pitchFamily="34" charset="0"/>
              </a:rPr>
              <a:t>С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Субвенция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целевые средства на выполнение тех задач и полномочий, которые региональные власти передают муниципалитетам. Например, предоставление образования в рамках образовательного стандарта, предоставления отдельным категориям граждан льгот на оплату жилищно-коммунальных услуг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Субсидия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(местным бюджетам из бюджета субъекта Российской Федерации) - целевые средства на решение приоритетных задач территорий при условии обязательного участия средств местных бюджетов. Например, субсидии на строительство детских садов, капитальный ремонт дорог, летний отдых детей и многое другое.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>
                <a:latin typeface="Arial" pitchFamily="34" charset="0"/>
                <a:cs typeface="Arial" pitchFamily="34" charset="0"/>
              </a:rPr>
              <a:t>Ф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Финансовое управление </a:t>
            </a:r>
            <a:r>
              <a:rPr lang="ru-RU" alt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Администрации 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муниципального образования «Город Майкоп»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структурное подразделение местной администрации, осуществляющее составление и организацию исполнения бюджета муниципального образования «Город Майкоп»</a:t>
            </a:r>
          </a:p>
        </p:txBody>
      </p:sp>
    </p:spTree>
    <p:extLst>
      <p:ext uri="{BB962C8B-B14F-4D97-AF65-F5344CB8AC3E}">
        <p14:creationId xmlns:p14="http://schemas.microsoft.com/office/powerpoint/2010/main" val="381734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Box 4"/>
          <p:cNvSpPr txBox="1">
            <a:spLocks noChangeArrowheads="1"/>
          </p:cNvSpPr>
          <p:nvPr/>
        </p:nvSpPr>
        <p:spPr bwMode="auto">
          <a:xfrm>
            <a:off x="2227326" y="3140968"/>
            <a:ext cx="6192837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r>
              <a:rPr lang="ru-RU" alt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Адыгея, город Майкоп, ул. </a:t>
            </a:r>
            <a:r>
              <a:rPr lang="ru-RU" altLang="ru-RU" sz="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Краснооктябрьская</a:t>
            </a:r>
            <a:r>
              <a:rPr lang="ru-RU" alt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21, 385000</a:t>
            </a:r>
          </a:p>
          <a:p>
            <a:pPr algn="l" eaLnBrk="1" hangingPunct="1"/>
            <a:endParaRPr lang="ru-RU" altLang="ru-RU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ru-RU" alt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телефон (факс) 8(8772) 52-26-00</a:t>
            </a:r>
          </a:p>
        </p:txBody>
      </p:sp>
      <p:sp>
        <p:nvSpPr>
          <p:cNvPr id="95239" name="TextBox 6"/>
          <p:cNvSpPr txBox="1">
            <a:spLocks noChangeArrowheads="1"/>
          </p:cNvSpPr>
          <p:nvPr/>
        </p:nvSpPr>
        <p:spPr bwMode="auto">
          <a:xfrm>
            <a:off x="2356173" y="4558366"/>
            <a:ext cx="47418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fdmra@yandex.ru</a:t>
            </a:r>
            <a:endParaRPr lang="ru-RU" alt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240" name="TextBox 8"/>
          <p:cNvSpPr txBox="1">
            <a:spLocks noChangeArrowheads="1"/>
          </p:cNvSpPr>
          <p:nvPr/>
        </p:nvSpPr>
        <p:spPr bwMode="auto">
          <a:xfrm>
            <a:off x="2416866" y="5501775"/>
            <a:ext cx="59046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График работы: </a:t>
            </a:r>
            <a:r>
              <a:rPr lang="ru-RU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понедельник </a:t>
            </a:r>
            <a:r>
              <a:rPr lang="ru-RU" altLang="ru-RU" sz="12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– </a:t>
            </a:r>
            <a:r>
              <a:rPr lang="ru-RU" alt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четверг  </a:t>
            </a:r>
            <a:r>
              <a:rPr lang="ru-RU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 </a:t>
            </a:r>
            <a:r>
              <a:rPr lang="ru-RU" alt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9-00 до 18-00</a:t>
            </a:r>
          </a:p>
          <a:p>
            <a:pPr algn="l" eaLnBrk="1" hangingPunct="1"/>
            <a:r>
              <a:rPr lang="ru-RU" alt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пятница – с </a:t>
            </a:r>
            <a:r>
              <a:rPr lang="ru-RU" alt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9-00 до 17-00, перерыв – с 13-00 до 13-48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9532" y="116632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Финансовое управление </a:t>
            </a:r>
            <a:r>
              <a:rPr kumimoji="0" lang="ru-RU" sz="2800" b="1" i="0" u="none" strike="noStrike" kern="0" cap="none" spc="0" normalizeH="0" baseline="0" noProof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Администрации </a:t>
            </a:r>
            <a:r>
              <a:rPr kumimoji="0" lang="ru-RU" sz="2800" b="1" i="0" u="none" strike="noStrike" kern="0" cap="none" spc="0" normalizeH="0" baseline="0" noProof="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муниципального образования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«Город Майкоп»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http://maikop.ru/ekonomika-i-finansy/finansovoe-upravlenie/</a:t>
            </a:r>
            <a:endParaRPr kumimoji="0" lang="ru-RU" sz="16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43" y="4219163"/>
            <a:ext cx="1008112" cy="1008112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09" y="3212976"/>
            <a:ext cx="996313" cy="75885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46" y="5100703"/>
            <a:ext cx="1726113" cy="129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4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20486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065" y="332656"/>
            <a:ext cx="8496944" cy="6458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11) мониторинг текущей ситуации по исполнению бюджета муниципального образования «Город Майкоп» с целью определения возможности досрочного погашения долговых обязательств;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12) недопущение снижения показателей оплаты труда работников бюджетной сферы, установленных в соответствии с Указами Президента Российской Федерации от 7 мая 2012 г. № 597 «О мероприятиях по реализации государственной социальной политики», от 1 июня 2012 г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№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761 «О Национальной стратегии действий в интересах детей на 2012-2017 годы»;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13) ежегодная индексация заработной платы работников бюджетной сферы, не указанных в пункте 12 основных направлений бюджетной политики муниципального образования «Город Майкоп»;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14) дальнейшее проведение работы по оптимизации расходов на содержание бюджетной сети;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15) обеспечение открытости и прозрачности бюджетного процесса, доступности информации о муниципальных финансах муниципального образования «Город Майкоп;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16) вовлечение граждан муниципального образования «Город Майкоп» в бюджетный процесс посредством реализации проектов инициативного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бюджетирования,</a:t>
            </a:r>
            <a:r>
              <a:rPr lang="en-US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предполагающих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их участие в определении и выборе предметов расходования бюджетных средств;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17)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планирование</a:t>
            </a:r>
            <a:r>
              <a:rPr lang="en-US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бюджетных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инвестиций в объекты муниципальной собственности муниципального образования «Город Майкоп» должно осуществляться в рамках утвержденных муниципальных программ;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18) обеспечение осуществления контроля в сфере закупок товаров, работ, услуг для обеспечения нужд муниципального образования «Город Майкоп» в соответствии с частью 8 статьи 99 Федерального закона от 5 апреля 2013 г. № 44-ФЗ «О контрактной системе в сфере закупок товаров, работ, услуг для обеспечения государственных и муниципальных нужд»;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19) проведение работы по организации и осуществлению внутреннего финансового аудита у главных администраторов (администраторов) бюджетных средств в соответствии с федеральными стандартами;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20) осуществление контроля главными распорядителями бюджетных средств за выполнением муниципального задания бюджетными и автономными учреждениями муниципального образования «Город Майкоп»;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21) принятие мер по увеличению объемов инвестиционных вложений и повышению инвестиционной привлекательности муниципального образования «Город Майкоп»;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22) повышение эффективности осуществления муниципальных капитальных вложений в объекты капитального строительства муниципальной собственности. </a:t>
            </a:r>
          </a:p>
        </p:txBody>
      </p:sp>
    </p:spTree>
    <p:extLst>
      <p:ext uri="{BB962C8B-B14F-4D97-AF65-F5344CB8AC3E}">
        <p14:creationId xmlns:p14="http://schemas.microsoft.com/office/powerpoint/2010/main" val="196134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540" y="1181757"/>
            <a:ext cx="8424936" cy="549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1) дальнейшее совершенствование механизмов взаимодействия органов местного самоуправления и исполнительных органов государственной власти Республики Адыгея, а также территориальных органов федеральных органов власти в части качественного администрирования источников доходов бюджета муниципального образования «Город Майкоп» и повышения уровня их собираемости;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2) своевременное отражение изменений налогового законодательства Российской Федерации в нормативных правовых актах муниципального образования «Город Майкоп»;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3) проведение ежегодной оценки налоговых расходов с последующим формированием предложений по сокращению или отмене неэффективных налоговых льгот и преференций, пересмотра условий их предоставления;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4) проведение мероприятий по сокращению задолженности по налоговым и неналоговым платежам;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5) продолжение работы Межведомственной комиссии по вопросам погашения задолженности по налоговым и неналоговым поступлениям, обеспечения своевременной выплаты заработной платы в хозяйствующих субъектах на территории муниципального образования «Город Майкоп»;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6) продолжение работы по обеспечению полноценного и достоверного учета имущества, составляющего казну городских округов, а также земельных участков, государственная собственность на которые не разграничена и которые расположены в границах городских округов;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7) проведение мероприятий по сокращению задолженности по доходам от сдачи в аренду: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имущества, составляющего казну городских округов (за исключением земельных участков);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земельных участков, государственная собственность на которые не разграничена и которые расположены в границах городских округов;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8) усиление муниципального земельного контроля;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9) поддержка предпринимательской и инвестиционной активности.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16583"/>
            <a:ext cx="9144000" cy="747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Calibri"/>
              </a:rPr>
              <a:t> 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Arial Black" pitchFamily="34" charset="0"/>
                <a:ea typeface="+mj-ea"/>
                <a:cs typeface="Times New Roman" pitchFamily="18" charset="0"/>
              </a:rPr>
              <a:t>Основные направления налоговой политики муниципального образования «Город Майкоп» на </a:t>
            </a:r>
            <a:r>
              <a:rPr lang="ru-RU" sz="1600" b="1" dirty="0" smtClean="0">
                <a:latin typeface="Arial Black" pitchFamily="34" charset="0"/>
                <a:ea typeface="+mj-ea"/>
                <a:cs typeface="Times New Roman" pitchFamily="18" charset="0"/>
              </a:rPr>
              <a:t>2023 </a:t>
            </a:r>
            <a:r>
              <a:rPr lang="ru-RU" sz="1600" b="1" dirty="0">
                <a:latin typeface="Arial Black" pitchFamily="34" charset="0"/>
                <a:ea typeface="+mj-ea"/>
                <a:cs typeface="Times New Roman" pitchFamily="18" charset="0"/>
              </a:rPr>
              <a:t>год и на плановый период </a:t>
            </a:r>
            <a:r>
              <a:rPr lang="ru-RU" sz="1600" b="1" dirty="0" smtClean="0">
                <a:latin typeface="Arial Black" pitchFamily="34" charset="0"/>
                <a:ea typeface="+mj-ea"/>
                <a:cs typeface="Times New Roman" pitchFamily="18" charset="0"/>
              </a:rPr>
              <a:t>2024 </a:t>
            </a:r>
            <a:r>
              <a:rPr lang="ru-RU" sz="1600" b="1" dirty="0">
                <a:latin typeface="Arial Black" pitchFamily="34" charset="0"/>
                <a:ea typeface="+mj-ea"/>
                <a:cs typeface="Times New Roman" pitchFamily="18" charset="0"/>
              </a:rPr>
              <a:t>и </a:t>
            </a:r>
            <a:r>
              <a:rPr lang="ru-RU" sz="1600" b="1" dirty="0" smtClean="0">
                <a:latin typeface="Arial Black" pitchFamily="34" charset="0"/>
                <a:ea typeface="+mj-ea"/>
                <a:cs typeface="Times New Roman" pitchFamily="18" charset="0"/>
              </a:rPr>
              <a:t>2025 </a:t>
            </a:r>
            <a:r>
              <a:rPr lang="ru-RU" sz="1600" b="1" dirty="0">
                <a:latin typeface="Arial Black" pitchFamily="34" charset="0"/>
                <a:ea typeface="+mj-ea"/>
                <a:cs typeface="Times New Roman" pitchFamily="18" charset="0"/>
              </a:rPr>
              <a:t>годов</a:t>
            </a:r>
          </a:p>
        </p:txBody>
      </p:sp>
    </p:spTree>
    <p:extLst>
      <p:ext uri="{BB962C8B-B14F-4D97-AF65-F5344CB8AC3E}">
        <p14:creationId xmlns:p14="http://schemas.microsoft.com/office/powerpoint/2010/main" val="13287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5104" y="188640"/>
            <a:ext cx="8208912" cy="1030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Calibri"/>
              </a:rPr>
              <a:t> 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Arial Black" pitchFamily="34" charset="0"/>
                <a:ea typeface="+mj-ea"/>
                <a:cs typeface="Times New Roman" pitchFamily="18" charset="0"/>
              </a:rPr>
              <a:t>Основные факторы, определяющие характер и направления долговой политики муниципального образования «Город Майкоп» на 2023 год и на плановый период 2024 и 2025 годов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1088" y="1412776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>
                <a:solidFill>
                  <a:schemeClr val="bg1"/>
                </a:solidFill>
              </a:rPr>
              <a:t>1) изменения, вносимые в бюджетное законодательство Российской Федерации и законодательство Российской Федерации о налогах и сборах, влекущие диспропорции между расходами и доходами бюджета муниципального образования </a:t>
            </a:r>
            <a:r>
              <a:rPr lang="ru-RU" sz="1600" dirty="0" smtClean="0">
                <a:solidFill>
                  <a:schemeClr val="bg1"/>
                </a:solidFill>
              </a:rPr>
              <a:t>«Город Майкоп»;</a:t>
            </a:r>
            <a:endParaRPr lang="ru-RU" sz="1600" dirty="0">
              <a:solidFill>
                <a:schemeClr val="bg1"/>
              </a:solidFill>
            </a:endParaRPr>
          </a:p>
          <a:p>
            <a:pPr indent="457200" algn="just"/>
            <a:r>
              <a:rPr lang="ru-RU" sz="1600" dirty="0">
                <a:solidFill>
                  <a:schemeClr val="bg1"/>
                </a:solidFill>
              </a:rPr>
              <a:t>2) проводимая Центральным банком Российской Федерации денежно-кредитная политика, принимаемые решения по уровню ключевой ставки, нестабильность конъюнктуры рынка услуг по предоставлению кредитов кредитными организациями;</a:t>
            </a:r>
          </a:p>
          <a:p>
            <a:pPr indent="457200" algn="just"/>
            <a:r>
              <a:rPr lang="ru-RU" sz="1600" dirty="0">
                <a:solidFill>
                  <a:schemeClr val="bg1"/>
                </a:solidFill>
              </a:rPr>
              <a:t>3) снижение темпов роста доходов бюджета муниципального образования </a:t>
            </a:r>
            <a:r>
              <a:rPr lang="ru-RU" sz="1600" dirty="0" smtClean="0">
                <a:solidFill>
                  <a:schemeClr val="bg1"/>
                </a:solidFill>
              </a:rPr>
              <a:t>«Город Майкоп», </a:t>
            </a:r>
            <a:r>
              <a:rPr lang="ru-RU" sz="1600" dirty="0">
                <a:solidFill>
                  <a:schemeClr val="bg1"/>
                </a:solidFill>
              </a:rPr>
              <a:t>увеличение расходных обязательств муниципального образования </a:t>
            </a:r>
            <a:r>
              <a:rPr lang="ru-RU" sz="1600" dirty="0" smtClean="0">
                <a:solidFill>
                  <a:schemeClr val="bg1"/>
                </a:solidFill>
              </a:rPr>
              <a:t>«Город Майкоп» </a:t>
            </a:r>
            <a:r>
              <a:rPr lang="ru-RU" sz="1600" dirty="0">
                <a:solidFill>
                  <a:schemeClr val="bg1"/>
                </a:solidFill>
              </a:rPr>
              <a:t>в связи с участием в реализации майских указов Президента Российской Федерации и осуществлением софинансирования расходных обязательств, возникших при реализации национальных проектов;</a:t>
            </a:r>
          </a:p>
          <a:p>
            <a:pPr indent="457200" algn="just"/>
            <a:r>
              <a:rPr lang="ru-RU" sz="1600" dirty="0">
                <a:solidFill>
                  <a:schemeClr val="bg1"/>
                </a:solidFill>
              </a:rPr>
              <a:t>4) необходимость ежегодной индексации расходов бюджета муниципального образования </a:t>
            </a:r>
            <a:r>
              <a:rPr lang="ru-RU" sz="1600" dirty="0" smtClean="0">
                <a:solidFill>
                  <a:schemeClr val="bg1"/>
                </a:solidFill>
              </a:rPr>
              <a:t>«Город Майкоп» </a:t>
            </a:r>
            <a:r>
              <a:rPr lang="ru-RU" sz="1600" dirty="0">
                <a:solidFill>
                  <a:schemeClr val="bg1"/>
                </a:solidFill>
              </a:rPr>
              <a:t>на выплату заработной платы работников бюджетной сферы;</a:t>
            </a:r>
          </a:p>
          <a:p>
            <a:pPr indent="457200" algn="just"/>
            <a:r>
              <a:rPr lang="ru-RU" sz="1600" dirty="0">
                <a:solidFill>
                  <a:schemeClr val="bg1"/>
                </a:solidFill>
              </a:rPr>
              <a:t>5) увеличение расходов социального характера, связанных с последствиями распространения новой коронавирусной инфекции (COVID-19);</a:t>
            </a:r>
          </a:p>
          <a:p>
            <a:pPr indent="457200" algn="just"/>
            <a:r>
              <a:rPr lang="ru-RU" sz="1600" dirty="0">
                <a:solidFill>
                  <a:schemeClr val="bg1"/>
                </a:solidFill>
              </a:rPr>
              <a:t>6) оценка долговой устойчивости муниципальных образований и их ранжирование в зависимости от уровня долговой устойчивости.</a:t>
            </a:r>
          </a:p>
        </p:txBody>
      </p:sp>
    </p:spTree>
    <p:extLst>
      <p:ext uri="{BB962C8B-B14F-4D97-AF65-F5344CB8AC3E}">
        <p14:creationId xmlns:p14="http://schemas.microsoft.com/office/powerpoint/2010/main" val="497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42844339"/>
              </p:ext>
            </p:extLst>
          </p:nvPr>
        </p:nvGraphicFramePr>
        <p:xfrm>
          <a:off x="1524000" y="24928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21380" y="997431"/>
            <a:ext cx="3301240" cy="140038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>
                <a:solidFill>
                  <a:schemeClr val="tx1"/>
                </a:solidFill>
                <a:cs typeface="Arial" panose="020B0604020202020204" pitchFamily="34" charset="0"/>
              </a:rPr>
              <a:t>Доходы </a:t>
            </a:r>
            <a:r>
              <a:rPr lang="ru-RU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бюджета</a:t>
            </a:r>
            <a:endParaRPr lang="ru-RU" sz="20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2023 </a:t>
            </a: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год </a:t>
            </a:r>
            <a:r>
              <a:rPr lang="ru-RU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–</a:t>
            </a:r>
            <a:r>
              <a:rPr lang="en-US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5 281 550,1</a:t>
            </a:r>
            <a:endParaRPr lang="ru-RU"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2024 </a:t>
            </a: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год –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4 631 049,7</a:t>
            </a:r>
            <a:endParaRPr lang="ru-RU"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2025 </a:t>
            </a: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год –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4 354 483,2</a:t>
            </a:r>
            <a:endParaRPr lang="ru-RU"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8959" y="329329"/>
            <a:ext cx="5826082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>
                <a:ea typeface="+mj-ea"/>
                <a:cs typeface="Times New Roman" pitchFamily="18" charset="0"/>
              </a:rPr>
              <a:t>Из чего складываются доходы бюджета?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78570" y="843542"/>
            <a:ext cx="901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b="1" dirty="0">
                <a:cs typeface="Arial" panose="020B0604020202020204" pitchFamily="34" charset="0"/>
              </a:rPr>
              <a:t>тыс</a:t>
            </a:r>
            <a:r>
              <a:rPr lang="ru-RU" sz="1400" b="1" dirty="0" smtClean="0">
                <a:cs typeface="Arial" panose="020B0604020202020204" pitchFamily="34" charset="0"/>
              </a:rPr>
              <a:t>.</a:t>
            </a:r>
            <a:r>
              <a:rPr lang="en-US" sz="1400" b="1" dirty="0" smtClean="0"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cs typeface="Arial" panose="020B0604020202020204" pitchFamily="34" charset="0"/>
              </a:rPr>
              <a:t>руб</a:t>
            </a:r>
            <a:r>
              <a:rPr lang="ru-RU" sz="1400" b="1" dirty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184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тлас">
  <a:themeElements>
    <a:clrScheme name="Атлас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Атлас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тлас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508F7963-D0B5-43F7-BB2C-FCE3009C08EC}"/>
    </a:ext>
  </a:extLst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14160</TotalTime>
  <Words>11654</Words>
  <Application>Microsoft Office PowerPoint</Application>
  <PresentationFormat>Экран (4:3)</PresentationFormat>
  <Paragraphs>2530</Paragraphs>
  <Slides>57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57</vt:i4>
      </vt:variant>
    </vt:vector>
  </HeadingPairs>
  <TitlesOfParts>
    <vt:vector size="65" baseType="lpstr">
      <vt:lpstr>Апекс</vt:lpstr>
      <vt:lpstr>Атлас</vt:lpstr>
      <vt:lpstr>1_Апекс</vt:lpstr>
      <vt:lpstr>Custom Design</vt:lpstr>
      <vt:lpstr>2_Апекс</vt:lpstr>
      <vt:lpstr>3_Апекс</vt:lpstr>
      <vt:lpstr>4_Апекс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муниципального долга (в соответствии с Бюджетным кодексом  Российской Федерации)</vt:lpstr>
      <vt:lpstr>СТРУКТУРА МУНИЦИПАЛЬНОГО ДОЛГА МУНИЦИПАЛЬНОГО ОБРАЗОВАНИЯ «ГОРОД МАЙКОП»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ПятыгинаВ</dc:creator>
  <cp:lastModifiedBy>СемилетоваОД</cp:lastModifiedBy>
  <cp:revision>1278</cp:revision>
  <cp:lastPrinted>2022-12-23T08:46:46Z</cp:lastPrinted>
  <dcterms:created xsi:type="dcterms:W3CDTF">2018-11-20T06:28:54Z</dcterms:created>
  <dcterms:modified xsi:type="dcterms:W3CDTF">2022-12-26T14:27:47Z</dcterms:modified>
</cp:coreProperties>
</file>